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7AC3CCA-C797-4891-BE02-D94E43425B78}">
  <a:tblStyle styleId="{D7AC3CCA-C797-4891-BE02-D94E43425B78}" styleName="Medium Style 4">
    <a:wholeTbl>
      <a:tcTxStyle>
        <a:fontRef idx="minor">
          <a:srgbClr val="000000"/>
        </a:fontRef>
        <a:schemeClr val="dk1"/>
      </a:tcTxStyle>
      <a:tcStyle>
        <a:tcBdr>
          <a:left>
            <a:ln w="12700">
              <a:solidFill>
                <a:schemeClr val="dk1"/>
              </a:solidFill>
            </a:ln>
          </a:left>
          <a:right>
            <a:ln w="12700">
              <a:solidFill>
                <a:schemeClr val="dk1"/>
              </a:solidFill>
            </a:ln>
          </a:right>
          <a:top>
            <a:ln w="12700">
              <a:solidFill>
                <a:schemeClr val="dk1"/>
              </a:solidFill>
            </a:ln>
          </a:top>
          <a:bottom>
            <a:ln w="12700">
              <a:solidFill>
                <a:schemeClr val="dk1"/>
              </a:solidFill>
            </a:ln>
          </a:bottom>
          <a:insideH>
            <a:ln w="12700">
              <a:solidFill>
                <a:schemeClr val="dk1"/>
              </a:solidFill>
            </a:ln>
          </a:insideH>
          <a:insideV>
            <a:ln w="12700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  <a:fill>
          <a:solidFill>
            <a:schemeClr val="dk1">
              <a:tint val="40000"/>
            </a:schemeClr>
          </a:solidFill>
        </a:fill>
      </a:tcStyle>
    </a:band2V>
    <a:lastCol>
      <a:tcStyle>
        <a:tcBdr/>
      </a:tcStyle>
    </a:lastCol>
    <a:firstCol>
      <a:tcStyle>
        <a:tcBdr/>
      </a:tcStyle>
    </a:firstCol>
    <a:lastRow>
      <a:tcStyle>
        <a:tcBdr>
          <a:top>
            <a:ln w="25400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seCell>
      <a:tcStyle>
        <a:tcBdr/>
      </a:tcStyle>
    </a:seCell>
    <a:swCell>
      <a:tcStyle>
        <a:tcBdr/>
      </a:tcStyle>
    </a:swCell>
    <a:firstRow>
      <a:tcStyle>
        <a:tcBdr/>
        <a:fill>
          <a:solidFill>
            <a:schemeClr val="dk1">
              <a:tint val="20000"/>
            </a:schemeClr>
          </a:solidFill>
        </a:fill>
      </a:tcStyle>
    </a:firstRow>
    <a:neCell>
      <a:tcStyle>
        <a:tcBdr/>
      </a:tcStyle>
    </a:neCell>
    <a:nwCell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59" d="100"/>
          <a:sy n="59" d="100"/>
        </p:scale>
        <p:origin x="868" y="60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/>
            </a:lvl1pPr>
          </a:lstStyle>
          <a:p>
            <a:pPr>
              <a:defRPr/>
            </a:pP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2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/>
            </a:lvl1pPr>
          </a:lstStyle>
          <a:p>
            <a:pPr>
              <a:defRPr/>
            </a:pPr>
            <a:endParaRPr/>
          </a:p>
        </p:txBody>
      </p:sp>
      <p:sp>
        <p:nvSpPr>
          <p:cNvPr id="4" name="Date Placeholder 2"/>
          <p:cNvSpPr>
            <a:spLocks noGrp="1"/>
          </p:cNvSpPr>
          <p:nvPr>
            <p:ph type="dt" idx="3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/>
            </a:lvl1pPr>
          </a:lstStyle>
          <a:p>
            <a:pPr>
              <a:defRPr/>
            </a:pPr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1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>
              <a:defRPr/>
            </a:pP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 bwMode="auto"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>
      <a:defRPr sz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4C83ECAE-529A-4131-171C-3EB770124A75}" type="slidenum">
              <a:rPr/>
              <a:t>1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343CA06-8688-0CD5-758B-8E40D3710A01}" type="slidenum">
              <a:rPr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66C53A7D-413B-BA34-5530-42ECF6B80712}" type="slidenum">
              <a:rPr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DA35CF96-5CB4-9A45-18AC-1736E2D0D5C1}" type="slidenum">
              <a:rPr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D203CF1E-62F7-5A7B-147C-F6D9F02D4694}" type="slidenum">
              <a:rPr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BFC65734-DC74-E245-06FD-A59C9680A11D}" type="slidenum">
              <a:rPr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ABBAC913-6CA1-3EAE-781E-45B58C93FB40}" type="slidenum">
              <a:rPr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689EDCC2-EB7E-1EF8-D3C6-4ACB4E58474B}" type="slidenum">
              <a:rPr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775C433-E6E9-D65C-5007-1AD0CF69FAAD}" type="slidenum">
              <a:rPr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Title Slid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85162961" name="Title 1"/>
          <p:cNvSpPr>
            <a:spLocks noGrp="1"/>
          </p:cNvSpPr>
          <p:nvPr>
            <p:ph type="ctrTitle"/>
          </p:nvPr>
        </p:nvSpPr>
        <p:spPr bwMode="auto"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/>
          </a:p>
        </p:txBody>
      </p:sp>
      <p:sp>
        <p:nvSpPr>
          <p:cNvPr id="1092219552" name="Subtitle 2"/>
          <p:cNvSpPr>
            <a:spLocks noGrp="1"/>
          </p:cNvSpPr>
          <p:nvPr>
            <p:ph type="subTitle" idx="1"/>
          </p:nvPr>
        </p:nvSpPr>
        <p:spPr bwMode="auto"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en-US"/>
              <a:t>Click to edit Master subtitle style</a:t>
            </a:r>
            <a:endParaRPr/>
          </a:p>
        </p:txBody>
      </p:sp>
      <p:sp>
        <p:nvSpPr>
          <p:cNvPr id="1463330479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63A1C593-65D0-4073-BCC9-577B9352EA97}" type="datetimeFigureOut">
              <a:rPr lang="en-US"/>
              <a:t>4/25/2025</a:t>
            </a:fld>
            <a:endParaRPr lang="en-US"/>
          </a:p>
        </p:txBody>
      </p:sp>
      <p:sp>
        <p:nvSpPr>
          <p:cNvPr id="1977221520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936685881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9B618960-8005-486C-9A75-10CB2AAC16F9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x" preserve="1" userDrawn="1">
  <p:cSld name="Title and Vertical 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33667211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/>
          </a:p>
        </p:txBody>
      </p:sp>
      <p:sp>
        <p:nvSpPr>
          <p:cNvPr id="800878046" name="Vertical Text Placeholder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/>
          </a:p>
        </p:txBody>
      </p:sp>
      <p:sp>
        <p:nvSpPr>
          <p:cNvPr id="295250654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63A1C593-65D0-4073-BCC9-577B9352EA97}" type="datetimeFigureOut">
              <a:rPr lang="en-US"/>
              <a:t>4/25/2025</a:t>
            </a:fld>
            <a:endParaRPr lang="en-US"/>
          </a:p>
        </p:txBody>
      </p:sp>
      <p:sp>
        <p:nvSpPr>
          <p:cNvPr id="483093818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79853021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9B618960-8005-486C-9A75-10CB2AAC16F9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itleAndTx" preserve="1" userDrawn="1">
  <p:cSld name="Vertical Title and 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2434415" name="Vertical Title 1"/>
          <p:cNvSpPr>
            <a:spLocks noGrp="1"/>
          </p:cNvSpPr>
          <p:nvPr>
            <p:ph type="title" orient="vert"/>
          </p:nvPr>
        </p:nvSpPr>
        <p:spPr bwMode="auto">
          <a:xfrm>
            <a:off x="8724900" y="365125"/>
            <a:ext cx="2628900" cy="5811838"/>
          </a:xfrm>
        </p:spPr>
        <p:txBody>
          <a:bodyPr vert="eaVert"/>
          <a:lstStyle/>
          <a:p>
            <a:pPr>
              <a:defRPr/>
            </a:pPr>
            <a:r>
              <a:rPr lang="en-US"/>
              <a:t>Click to edit Master title style</a:t>
            </a:r>
            <a:endParaRPr/>
          </a:p>
        </p:txBody>
      </p:sp>
      <p:sp>
        <p:nvSpPr>
          <p:cNvPr id="1206233590" name="Vertical Text Placeholder 2"/>
          <p:cNvSpPr>
            <a:spLocks noGrp="1"/>
          </p:cNvSpPr>
          <p:nvPr>
            <p:ph type="body" orient="vert" idx="1"/>
          </p:nvPr>
        </p:nvSpPr>
        <p:spPr bwMode="auto">
          <a:xfrm>
            <a:off x="838200" y="365125"/>
            <a:ext cx="7734300" cy="5811838"/>
          </a:xfrm>
        </p:spPr>
        <p:txBody>
          <a:bodyPr vert="eaVert"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/>
          </a:p>
        </p:txBody>
      </p:sp>
      <p:sp>
        <p:nvSpPr>
          <p:cNvPr id="2061561356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63A1C593-65D0-4073-BCC9-577B9352EA97}" type="datetimeFigureOut">
              <a:rPr lang="en-US"/>
              <a:t>4/25/2025</a:t>
            </a:fld>
            <a:endParaRPr lang="en-US"/>
          </a:p>
        </p:txBody>
      </p:sp>
      <p:sp>
        <p:nvSpPr>
          <p:cNvPr id="1671934071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193286639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9B618960-8005-486C-9A75-10CB2AAC16F9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x" preserve="1" userDrawn="1">
  <p:cSld name="Title and 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5098227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/>
          </a:p>
        </p:txBody>
      </p:sp>
      <p:sp>
        <p:nvSpPr>
          <p:cNvPr id="1980420542" name="Text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/>
          </a:p>
        </p:txBody>
      </p:sp>
      <p:sp>
        <p:nvSpPr>
          <p:cNvPr id="1854638747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63A1C593-65D0-4073-BCC9-577B9352EA97}" type="datetimeFigureOut">
              <a:rPr lang="en-US"/>
              <a:t>4/25/2025</a:t>
            </a:fld>
            <a:endParaRPr lang="en-US"/>
          </a:p>
        </p:txBody>
      </p:sp>
      <p:sp>
        <p:nvSpPr>
          <p:cNvPr id="502984888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564836017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9B618960-8005-486C-9A75-10CB2AAC16F9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preserve="1" userDrawn="1">
  <p:cSld name="Title and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16143279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/>
          </a:p>
        </p:txBody>
      </p:sp>
      <p:sp>
        <p:nvSpPr>
          <p:cNvPr id="1975839881" name="Content Placeholder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/>
          </a:p>
        </p:txBody>
      </p:sp>
      <p:sp>
        <p:nvSpPr>
          <p:cNvPr id="1301451361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63A1C593-65D0-4073-BCC9-577B9352EA97}" type="datetimeFigureOut">
              <a:rPr lang="en-US"/>
              <a:t>4/25/2025</a:t>
            </a:fld>
            <a:endParaRPr lang="en-US"/>
          </a:p>
        </p:txBody>
      </p:sp>
      <p:sp>
        <p:nvSpPr>
          <p:cNvPr id="277696799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258037629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9B618960-8005-486C-9A75-10CB2AAC16F9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secHead" preserve="1" userDrawn="1">
  <p:cSld name="Section Heade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95292723" name="Title 1"/>
          <p:cNvSpPr>
            <a:spLocks noGrp="1"/>
          </p:cNvSpPr>
          <p:nvPr>
            <p:ph type="title"/>
          </p:nvPr>
        </p:nvSpPr>
        <p:spPr bwMode="auto"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/>
          </a:p>
        </p:txBody>
      </p:sp>
      <p:sp>
        <p:nvSpPr>
          <p:cNvPr id="909676599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1428727019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63A1C593-65D0-4073-BCC9-577B9352EA97}" type="datetimeFigureOut">
              <a:rPr lang="en-US"/>
              <a:t>4/25/2025</a:t>
            </a:fld>
            <a:endParaRPr lang="en-US"/>
          </a:p>
        </p:txBody>
      </p:sp>
      <p:sp>
        <p:nvSpPr>
          <p:cNvPr id="1531808673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49729480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9B618960-8005-486C-9A75-10CB2AAC16F9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Obj" preserve="1" userDrawn="1">
  <p:cSld name="Two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20143059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/>
          </a:p>
        </p:txBody>
      </p:sp>
      <p:sp>
        <p:nvSpPr>
          <p:cNvPr id="527485528" name="Content Placeholder 2"/>
          <p:cNvSpPr>
            <a:spLocks noGrp="1"/>
          </p:cNvSpPr>
          <p:nvPr>
            <p:ph sz="half" idx="1"/>
          </p:nvPr>
        </p:nvSpPr>
        <p:spPr bwMode="auto">
          <a:xfrm>
            <a:off x="838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/>
          </a:p>
        </p:txBody>
      </p:sp>
      <p:sp>
        <p:nvSpPr>
          <p:cNvPr id="325292136" name="Content Placeholder 3"/>
          <p:cNvSpPr>
            <a:spLocks noGrp="1"/>
          </p:cNvSpPr>
          <p:nvPr>
            <p:ph sz="half" idx="2"/>
          </p:nvPr>
        </p:nvSpPr>
        <p:spPr bwMode="auto">
          <a:xfrm>
            <a:off x="6172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/>
          </a:p>
        </p:txBody>
      </p:sp>
      <p:sp>
        <p:nvSpPr>
          <p:cNvPr id="1987956477" name="Date Placeholder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63A1C593-65D0-4073-BCC9-577B9352EA97}" type="datetimeFigureOut">
              <a:rPr lang="en-US"/>
              <a:t>4/25/2025</a:t>
            </a:fld>
            <a:endParaRPr lang="en-US"/>
          </a:p>
        </p:txBody>
      </p:sp>
      <p:sp>
        <p:nvSpPr>
          <p:cNvPr id="1036247091" name="Footer Placeholder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85548408" name="Slide Number Placehold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9B618960-8005-486C-9A75-10CB2AAC16F9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TxTwoObj" preserve="1" userDrawn="1">
  <p:cSld name="Comparis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48741299" name="Title 1"/>
          <p:cNvSpPr>
            <a:spLocks noGrp="1"/>
          </p:cNvSpPr>
          <p:nvPr>
            <p:ph type="title"/>
          </p:nvPr>
        </p:nvSpPr>
        <p:spPr bwMode="auto">
          <a:xfrm>
            <a:off x="839788" y="365125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/>
          </a:p>
        </p:txBody>
      </p:sp>
      <p:sp>
        <p:nvSpPr>
          <p:cNvPr id="739867340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1042215275" name="Content Placeholder 3"/>
          <p:cNvSpPr>
            <a:spLocks noGrp="1"/>
          </p:cNvSpPr>
          <p:nvPr>
            <p:ph sz="half" idx="2"/>
          </p:nvPr>
        </p:nvSpPr>
        <p:spPr bwMode="auto">
          <a:xfrm>
            <a:off x="839788" y="2505074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/>
          </a:p>
        </p:txBody>
      </p:sp>
      <p:sp>
        <p:nvSpPr>
          <p:cNvPr id="1528532474" name="Text Placeholder 4"/>
          <p:cNvSpPr>
            <a:spLocks noGrp="1"/>
          </p:cNvSpPr>
          <p:nvPr>
            <p:ph type="body" sz="quarter" idx="3"/>
          </p:nvPr>
        </p:nvSpPr>
        <p:spPr bwMode="auto"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2093701917" name="Content Placeholder 5"/>
          <p:cNvSpPr>
            <a:spLocks noGrp="1"/>
          </p:cNvSpPr>
          <p:nvPr>
            <p:ph sz="quarter" idx="4"/>
          </p:nvPr>
        </p:nvSpPr>
        <p:spPr bwMode="auto">
          <a:xfrm>
            <a:off x="6172200" y="2505074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/>
          </a:p>
        </p:txBody>
      </p:sp>
      <p:sp>
        <p:nvSpPr>
          <p:cNvPr id="1466933479" name="Date Placeholder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63A1C593-65D0-4073-BCC9-577B9352EA97}" type="datetimeFigureOut">
              <a:rPr lang="en-US"/>
              <a:t>4/25/2025</a:t>
            </a:fld>
            <a:endParaRPr lang="en-US"/>
          </a:p>
        </p:txBody>
      </p:sp>
      <p:sp>
        <p:nvSpPr>
          <p:cNvPr id="58134695" name="Footer Placeholder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36127783" name="Slide Number Placeholder 8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9B618960-8005-486C-9A75-10CB2AAC16F9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Only" preserve="1" userDrawn="1">
  <p:cSld name="Title Only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08221044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/>
          </a:p>
        </p:txBody>
      </p:sp>
      <p:sp>
        <p:nvSpPr>
          <p:cNvPr id="50498439" name="Date Placehold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63A1C593-65D0-4073-BCC9-577B9352EA97}" type="datetimeFigureOut">
              <a:rPr lang="en-US"/>
              <a:t>4/25/2025</a:t>
            </a:fld>
            <a:endParaRPr lang="en-US"/>
          </a:p>
        </p:txBody>
      </p:sp>
      <p:sp>
        <p:nvSpPr>
          <p:cNvPr id="1835514844" name="Footer Placehold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026191192" name="Slide Number Placehold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9B618960-8005-486C-9A75-10CB2AAC16F9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blank" preserve="1" userDrawn="1">
  <p:cSld name="Blank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36385057" name="Date Placeholder 1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63A1C593-65D0-4073-BCC9-577B9352EA97}" type="datetimeFigureOut">
              <a:rPr lang="en-US"/>
              <a:t>4/25/2025</a:t>
            </a:fld>
            <a:endParaRPr lang="en-US"/>
          </a:p>
        </p:txBody>
      </p:sp>
      <p:sp>
        <p:nvSpPr>
          <p:cNvPr id="2144993916" name="Footer Placeholder 2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476270662" name="Slide Number Placeholder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9B618960-8005-486C-9A75-10CB2AAC16F9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Tx" preserve="1" userDrawn="1">
  <p:cSld name="Content with Capti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82300386" name="Title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/>
          </a:p>
        </p:txBody>
      </p:sp>
      <p:sp>
        <p:nvSpPr>
          <p:cNvPr id="895160884" name="Content Placeholder 2"/>
          <p:cNvSpPr>
            <a:spLocks noGrp="1"/>
          </p:cNvSpPr>
          <p:nvPr>
            <p:ph idx="1"/>
          </p:nvPr>
        </p:nvSpPr>
        <p:spPr bwMode="auto"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/>
          </a:p>
        </p:txBody>
      </p:sp>
      <p:sp>
        <p:nvSpPr>
          <p:cNvPr id="105677387" name="Text Placeholder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124686144" name="Date Placeholder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63A1C593-65D0-4073-BCC9-577B9352EA97}" type="datetimeFigureOut">
              <a:rPr lang="en-US"/>
              <a:t>4/25/2025</a:t>
            </a:fld>
            <a:endParaRPr lang="en-US"/>
          </a:p>
        </p:txBody>
      </p:sp>
      <p:sp>
        <p:nvSpPr>
          <p:cNvPr id="1006263181" name="Footer Placeholder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717349351" name="Slide Number Placehold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9B618960-8005-486C-9A75-10CB2AAC16F9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picTx" preserve="1" userDrawn="1">
  <p:cSld name="Picture with Capti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45602898" name="Title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/>
          </a:p>
        </p:txBody>
      </p:sp>
      <p:sp>
        <p:nvSpPr>
          <p:cNvPr id="355831481" name="Picture Placeholder 2"/>
          <p:cNvSpPr>
            <a:spLocks noGrp="1"/>
          </p:cNvSpPr>
          <p:nvPr>
            <p:ph type="pic" idx="1"/>
          </p:nvPr>
        </p:nvSpPr>
        <p:spPr bwMode="auto"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endParaRPr lang="en-US"/>
          </a:p>
        </p:txBody>
      </p:sp>
      <p:sp>
        <p:nvSpPr>
          <p:cNvPr id="764221006" name="Text Placeholder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647027945" name="Date Placeholder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63A1C593-65D0-4073-BCC9-577B9352EA97}" type="datetimeFigureOut">
              <a:rPr lang="en-US"/>
              <a:t>4/25/2025</a:t>
            </a:fld>
            <a:endParaRPr lang="en-US"/>
          </a:p>
        </p:txBody>
      </p:sp>
      <p:sp>
        <p:nvSpPr>
          <p:cNvPr id="1888265959" name="Footer Placeholder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98421574" name="Slide Number Placehold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9B618960-8005-486C-9A75-10CB2AAC16F9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36237880" name="Title Placeholder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en-US"/>
              <a:t>Click to edit Master title style</a:t>
            </a:r>
            <a:endParaRPr/>
          </a:p>
        </p:txBody>
      </p:sp>
      <p:sp>
        <p:nvSpPr>
          <p:cNvPr id="1081995388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/>
          </a:p>
        </p:txBody>
      </p:sp>
      <p:sp>
        <p:nvSpPr>
          <p:cNvPr id="684040420" name="Date Placeholder 3"/>
          <p:cNvSpPr>
            <a:spLocks noGrp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63A1C593-65D0-4073-BCC9-577B9352EA97}" type="datetimeFigureOut">
              <a:rPr lang="en-US"/>
              <a:t>4/25/2025</a:t>
            </a:fld>
            <a:endParaRPr lang="en-US"/>
          </a:p>
        </p:txBody>
      </p:sp>
      <p:sp>
        <p:nvSpPr>
          <p:cNvPr id="1176166876" name="Footer Placeholder 4"/>
          <p:cNvSpPr>
            <a:spLocks noGrp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80132160" name="Slide Number Placeholder 5"/>
          <p:cNvSpPr>
            <a:spLocks noGrp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B618960-8005-486C-9A75-10CB2AAC16F9}" type="slidenum">
              <a:rPr lang="en-US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608711271" name="Image 0" descr="preencoded.png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0" y="0"/>
            <a:ext cx="4799965" cy="6857365"/>
          </a:xfrm>
          <a:prstGeom prst="rect">
            <a:avLst/>
          </a:prstGeom>
        </p:spPr>
      </p:pic>
      <p:sp>
        <p:nvSpPr>
          <p:cNvPr id="1741793067" name="Text 0"/>
          <p:cNvSpPr/>
          <p:nvPr/>
        </p:nvSpPr>
        <p:spPr bwMode="auto">
          <a:xfrm>
            <a:off x="5304830" y="1806853"/>
            <a:ext cx="6429494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  <a:defRPr/>
            </a:pPr>
            <a:r>
              <a:rPr lang="en-US" sz="4450"/>
              <a:t>Smart Dustbin Using IoT</a:t>
            </a:r>
            <a:endParaRPr/>
          </a:p>
          <a:p>
            <a:pPr marL="0" indent="0" algn="l">
              <a:lnSpc>
                <a:spcPts val="5550"/>
              </a:lnSpc>
              <a:buNone/>
              <a:defRPr/>
            </a:pPr>
            <a:endParaRPr lang="en-US" sz="4450"/>
          </a:p>
        </p:txBody>
      </p:sp>
      <p:sp>
        <p:nvSpPr>
          <p:cNvPr id="845127995" name="Text 1"/>
          <p:cNvSpPr/>
          <p:nvPr/>
        </p:nvSpPr>
        <p:spPr bwMode="auto">
          <a:xfrm>
            <a:off x="5304790" y="3093084"/>
            <a:ext cx="6886575" cy="108902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  <a:defRPr/>
            </a:pPr>
            <a:r>
              <a:rPr lang="en-US" sz="1750">
                <a:solidFill>
                  <a:srgbClr val="1E3063"/>
                </a:solidFill>
                <a:latin typeface="Calibri"/>
                <a:ea typeface="Instrument Sans Medium"/>
                <a:cs typeface="Calibri"/>
              </a:rPr>
              <a:t>This presentation explores a smart dustbin system enabled by IoT. It transforms waste management with intelligent detection and sorting capabilities.</a:t>
            </a:r>
            <a:endParaRPr lang="en-US" sz="1750">
              <a:latin typeface="Calibri"/>
              <a:cs typeface="Calibri"/>
            </a:endParaRPr>
          </a:p>
        </p:txBody>
      </p:sp>
      <p:sp>
        <p:nvSpPr>
          <p:cNvPr id="1328050586" name="Text 4"/>
          <p:cNvSpPr/>
          <p:nvPr/>
        </p:nvSpPr>
        <p:spPr bwMode="auto">
          <a:xfrm>
            <a:off x="5304789" y="4853939"/>
            <a:ext cx="1449440" cy="105939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ct val="100000"/>
              </a:lnSpc>
              <a:buNone/>
              <a:defRPr/>
            </a:pPr>
            <a:r>
              <a:rPr lang="en-US" sz="1400">
                <a:latin typeface="Calibri"/>
                <a:cs typeface="Calibri"/>
              </a:rPr>
              <a:t>Presented By : </a:t>
            </a:r>
            <a:endParaRPr/>
          </a:p>
          <a:p>
            <a:pPr marL="0" indent="0" algn="l">
              <a:lnSpc>
                <a:spcPct val="100000"/>
              </a:lnSpc>
              <a:buNone/>
              <a:defRPr/>
            </a:pPr>
            <a:r>
              <a:rPr lang="en-US" sz="1400">
                <a:latin typeface="Calibri"/>
                <a:cs typeface="Calibri"/>
              </a:rPr>
              <a:t>01 - Suraj Chauhan</a:t>
            </a:r>
            <a:endParaRPr/>
          </a:p>
          <a:p>
            <a:pPr marL="0" indent="0" algn="l">
              <a:lnSpc>
                <a:spcPct val="100000"/>
              </a:lnSpc>
              <a:buNone/>
              <a:defRPr/>
            </a:pPr>
            <a:r>
              <a:rPr lang="en-US" sz="1400">
                <a:latin typeface="Calibri"/>
                <a:cs typeface="Calibri"/>
              </a:rPr>
              <a:t>06 - Patel Sahil </a:t>
            </a:r>
            <a:endParaRPr/>
          </a:p>
          <a:p>
            <a:pPr marL="0" indent="0" algn="l">
              <a:lnSpc>
                <a:spcPct val="100000"/>
              </a:lnSpc>
              <a:buNone/>
              <a:defRPr/>
            </a:pPr>
            <a:r>
              <a:rPr lang="en-US" sz="1400">
                <a:latin typeface="Calibri"/>
                <a:cs typeface="Calibri"/>
              </a:rPr>
              <a:t>10 - Sharma Utsav 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25A8F4-ADD6-457F-89C8-EE8439DEB8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IN" dirty="0">
                <a:latin typeface="Arial Black" panose="020B0A04020102020204" pitchFamily="34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4525396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142092621" name="Image 0" descr="preencoded.png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7391400" y="0"/>
            <a:ext cx="4800600" cy="6858635"/>
          </a:xfrm>
          <a:prstGeom prst="rect">
            <a:avLst/>
          </a:prstGeom>
        </p:spPr>
      </p:pic>
      <p:sp>
        <p:nvSpPr>
          <p:cNvPr id="2012015016" name="Text 0"/>
          <p:cNvSpPr/>
          <p:nvPr/>
        </p:nvSpPr>
        <p:spPr bwMode="auto">
          <a:xfrm>
            <a:off x="198795" y="1119664"/>
            <a:ext cx="6740247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  <a:defRPr/>
            </a:pPr>
            <a:r>
              <a:rPr lang="en-US" sz="4400">
                <a:solidFill>
                  <a:srgbClr val="091C53"/>
                </a:solidFill>
                <a:latin typeface="Calibri"/>
                <a:ea typeface="Instrument Sans Semi Bold"/>
                <a:cs typeface="Calibri"/>
              </a:rPr>
              <a:t>What is a Smart Dustbin?</a:t>
            </a:r>
            <a:endParaRPr/>
          </a:p>
        </p:txBody>
      </p:sp>
      <p:sp>
        <p:nvSpPr>
          <p:cNvPr id="1552534389" name="Shape 1"/>
          <p:cNvSpPr/>
          <p:nvPr/>
        </p:nvSpPr>
        <p:spPr bwMode="auto">
          <a:xfrm>
            <a:off x="198795" y="2423755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CEE6FD"/>
          </a:solidFill>
        </p:spPr>
      </p:sp>
      <p:sp>
        <p:nvSpPr>
          <p:cNvPr id="847213747" name="Text 2"/>
          <p:cNvSpPr/>
          <p:nvPr/>
        </p:nvSpPr>
        <p:spPr bwMode="auto">
          <a:xfrm>
            <a:off x="935911" y="2423755"/>
            <a:ext cx="2927747" cy="7086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  <a:defRPr/>
            </a:pPr>
            <a:r>
              <a:rPr lang="en-US" sz="2000" dirty="0">
                <a:solidFill>
                  <a:srgbClr val="1E3063"/>
                </a:solidFill>
                <a:latin typeface="Calibri"/>
                <a:ea typeface="Instrument Sans Semi Bold"/>
                <a:cs typeface="Calibri"/>
              </a:rPr>
              <a:t>Intelligent waste management</a:t>
            </a:r>
            <a:endParaRPr dirty="0"/>
          </a:p>
        </p:txBody>
      </p:sp>
      <p:sp>
        <p:nvSpPr>
          <p:cNvPr id="1631729343" name="Text 3"/>
          <p:cNvSpPr/>
          <p:nvPr/>
        </p:nvSpPr>
        <p:spPr bwMode="auto">
          <a:xfrm>
            <a:off x="935911" y="3268504"/>
            <a:ext cx="2927747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  <a:defRPr/>
            </a:pPr>
            <a:r>
              <a:rPr lang="en-US" sz="1600">
                <a:solidFill>
                  <a:srgbClr val="1E3063"/>
                </a:solidFill>
                <a:latin typeface="Calibri"/>
                <a:ea typeface="Instrument Sans Medium"/>
                <a:cs typeface="Calibri"/>
              </a:rPr>
              <a:t>Uses sensors and IoT to monitor and sort waste automatically.</a:t>
            </a:r>
            <a:endParaRPr/>
          </a:p>
        </p:txBody>
      </p:sp>
      <p:sp>
        <p:nvSpPr>
          <p:cNvPr id="847185884" name="Shape 4"/>
          <p:cNvSpPr/>
          <p:nvPr/>
        </p:nvSpPr>
        <p:spPr bwMode="auto">
          <a:xfrm>
            <a:off x="4090471" y="2423755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CEE6FD"/>
          </a:solidFill>
        </p:spPr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1443658155" name="Text 5"/>
          <p:cNvSpPr/>
          <p:nvPr/>
        </p:nvSpPr>
        <p:spPr bwMode="auto">
          <a:xfrm>
            <a:off x="4827588" y="2423755"/>
            <a:ext cx="2927747" cy="7086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>
              <a:lnSpc>
                <a:spcPts val="2750"/>
              </a:lnSpc>
              <a:defRPr/>
            </a:pPr>
            <a:r>
              <a:rPr lang="en-IN" sz="2000" dirty="0"/>
              <a:t>Optimized path routing</a:t>
            </a:r>
            <a:endParaRPr dirty="0"/>
          </a:p>
        </p:txBody>
      </p:sp>
      <p:sp>
        <p:nvSpPr>
          <p:cNvPr id="2109162454" name="Text 6"/>
          <p:cNvSpPr/>
          <p:nvPr/>
        </p:nvSpPr>
        <p:spPr bwMode="auto">
          <a:xfrm>
            <a:off x="4827588" y="3268504"/>
            <a:ext cx="2927747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r>
              <a:rPr lang="en-US" sz="1600" dirty="0"/>
              <a:t>Helps plan efficient waste collection routes based on bin fill levels and location data.</a:t>
            </a:r>
          </a:p>
        </p:txBody>
      </p:sp>
      <p:sp>
        <p:nvSpPr>
          <p:cNvPr id="2101538653" name="Shape 7"/>
          <p:cNvSpPr/>
          <p:nvPr/>
        </p:nvSpPr>
        <p:spPr bwMode="auto">
          <a:xfrm>
            <a:off x="198795" y="4839176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CEE6FD"/>
          </a:solidFill>
        </p:spPr>
      </p:sp>
      <p:sp>
        <p:nvSpPr>
          <p:cNvPr id="441865962" name="Text 8"/>
          <p:cNvSpPr/>
          <p:nvPr/>
        </p:nvSpPr>
        <p:spPr bwMode="auto">
          <a:xfrm>
            <a:off x="935911" y="4839176"/>
            <a:ext cx="2958941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  <a:defRPr/>
            </a:pPr>
            <a:r>
              <a:rPr lang="en-US" sz="2000">
                <a:solidFill>
                  <a:srgbClr val="1E3063"/>
                </a:solidFill>
                <a:latin typeface="Calibri"/>
                <a:ea typeface="Instrument Sans Semi Bold"/>
                <a:cs typeface="Calibri"/>
              </a:rPr>
              <a:t>Environmental impact</a:t>
            </a:r>
            <a:endParaRPr/>
          </a:p>
        </p:txBody>
      </p:sp>
      <p:sp>
        <p:nvSpPr>
          <p:cNvPr id="1454720983" name="Text 9"/>
          <p:cNvSpPr/>
          <p:nvPr/>
        </p:nvSpPr>
        <p:spPr bwMode="auto">
          <a:xfrm>
            <a:off x="935911" y="5329595"/>
            <a:ext cx="6819305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  <a:defRPr/>
            </a:pPr>
            <a:r>
              <a:rPr lang="en-US" sz="1600">
                <a:solidFill>
                  <a:srgbClr val="1E3063"/>
                </a:solidFill>
                <a:latin typeface="Calibri"/>
                <a:ea typeface="Instrument Sans Medium"/>
                <a:cs typeface="Calibri"/>
              </a:rPr>
              <a:t>Enhances recycling efforts by accurate waste segregation.</a:t>
            </a:r>
            <a:endParaRPr/>
          </a:p>
        </p:txBody>
      </p:sp>
      <p:pic>
        <p:nvPicPr>
          <p:cNvPr id="1368505574" name="Picture 12"/>
          <p:cNvPicPr/>
          <p:nvPr/>
        </p:nvPicPr>
        <p:blipFill>
          <a:blip r:embed="rId4"/>
          <a:stretch/>
        </p:blipFill>
        <p:spPr bwMode="auto">
          <a:xfrm>
            <a:off x="316707" y="2507456"/>
            <a:ext cx="274637" cy="343217"/>
          </a:xfrm>
          <a:prstGeom prst="rect">
            <a:avLst/>
          </a:prstGeom>
        </p:spPr>
      </p:pic>
      <p:pic>
        <p:nvPicPr>
          <p:cNvPr id="1515421314" name="Picture 14"/>
          <p:cNvPicPr/>
          <p:nvPr/>
        </p:nvPicPr>
        <p:blipFill>
          <a:blip r:embed="rId5"/>
          <a:stretch/>
        </p:blipFill>
        <p:spPr bwMode="auto">
          <a:xfrm>
            <a:off x="316707" y="4986496"/>
            <a:ext cx="274637" cy="343217"/>
          </a:xfrm>
          <a:prstGeom prst="rect">
            <a:avLst/>
          </a:prstGeom>
        </p:spPr>
      </p:pic>
      <p:pic>
        <p:nvPicPr>
          <p:cNvPr id="3" name="Graphic 2" descr="Questions RTL">
            <a:extLst>
              <a:ext uri="{FF2B5EF4-FFF2-40B4-BE49-F238E27FC236}">
                <a16:creationId xmlns:a16="http://schemas.microsoft.com/office/drawing/2014/main" id="{859A77D1-8771-4F1A-B41B-BAA012BDCA2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64111" y="2507456"/>
            <a:ext cx="362903" cy="36290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881916578" name="Image 0" descr="preencoded.png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0" y="0"/>
            <a:ext cx="4799330" cy="6857365"/>
          </a:xfrm>
          <a:prstGeom prst="rect">
            <a:avLst/>
          </a:prstGeom>
        </p:spPr>
      </p:pic>
      <p:sp>
        <p:nvSpPr>
          <p:cNvPr id="1209173353" name="Text 0"/>
          <p:cNvSpPr/>
          <p:nvPr/>
        </p:nvSpPr>
        <p:spPr bwMode="auto">
          <a:xfrm>
            <a:off x="4956175" y="1543685"/>
            <a:ext cx="6118225" cy="8274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  <a:defRPr/>
            </a:pPr>
            <a:r>
              <a:rPr lang="en-US" sz="4000">
                <a:solidFill>
                  <a:srgbClr val="091C53"/>
                </a:solidFill>
                <a:latin typeface="Calibri"/>
                <a:ea typeface="Instrument Sans Semi Bold"/>
                <a:cs typeface="Calibri"/>
              </a:rPr>
              <a:t>In Our Project: Waste Detection and Separation</a:t>
            </a:r>
            <a:endParaRPr/>
          </a:p>
        </p:txBody>
      </p:sp>
      <p:sp>
        <p:nvSpPr>
          <p:cNvPr id="1645689776" name="Text 1"/>
          <p:cNvSpPr/>
          <p:nvPr/>
        </p:nvSpPr>
        <p:spPr bwMode="auto">
          <a:xfrm>
            <a:off x="5102225" y="3641090"/>
            <a:ext cx="1740535" cy="37401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  <a:defRPr/>
            </a:pPr>
            <a:r>
              <a:rPr lang="en-US">
                <a:solidFill>
                  <a:srgbClr val="091C53"/>
                </a:solidFill>
                <a:latin typeface="Calibri"/>
                <a:ea typeface="Instrument Sans Semi Bold"/>
                <a:cs typeface="Calibri"/>
              </a:rPr>
              <a:t>Wet Waste</a:t>
            </a:r>
            <a:endParaRPr/>
          </a:p>
        </p:txBody>
      </p:sp>
      <p:sp>
        <p:nvSpPr>
          <p:cNvPr id="601256070" name="Text 2"/>
          <p:cNvSpPr/>
          <p:nvPr/>
        </p:nvSpPr>
        <p:spPr bwMode="auto">
          <a:xfrm>
            <a:off x="5018404" y="4222115"/>
            <a:ext cx="1740535" cy="63627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  <a:defRPr/>
            </a:pPr>
            <a:r>
              <a:rPr lang="en-US" sz="1400">
                <a:solidFill>
                  <a:srgbClr val="1E3063"/>
                </a:solidFill>
                <a:latin typeface="Calibri"/>
                <a:ea typeface="Instrument Sans Medium"/>
                <a:cs typeface="Calibri"/>
              </a:rPr>
              <a:t>Food scraps, vegetables, and organic materials.</a:t>
            </a:r>
            <a:endParaRPr/>
          </a:p>
        </p:txBody>
      </p:sp>
      <p:sp>
        <p:nvSpPr>
          <p:cNvPr id="2137500627" name="Text 3"/>
          <p:cNvSpPr/>
          <p:nvPr/>
        </p:nvSpPr>
        <p:spPr bwMode="auto">
          <a:xfrm>
            <a:off x="7461885" y="3641090"/>
            <a:ext cx="1740535" cy="33210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  <a:defRPr/>
            </a:pPr>
            <a:r>
              <a:rPr lang="en-US">
                <a:solidFill>
                  <a:srgbClr val="091C53"/>
                </a:solidFill>
                <a:latin typeface="Calibri"/>
                <a:ea typeface="Instrument Sans Semi Bold"/>
                <a:cs typeface="Calibri"/>
              </a:rPr>
              <a:t>Dry Waste</a:t>
            </a:r>
            <a:endParaRPr/>
          </a:p>
        </p:txBody>
      </p:sp>
      <p:sp>
        <p:nvSpPr>
          <p:cNvPr id="432180591" name="Text 4"/>
          <p:cNvSpPr/>
          <p:nvPr/>
        </p:nvSpPr>
        <p:spPr bwMode="auto">
          <a:xfrm>
            <a:off x="7461885" y="4015105"/>
            <a:ext cx="1740535" cy="8483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  <a:defRPr/>
            </a:pPr>
            <a:r>
              <a:rPr lang="en-US" sz="1400">
                <a:solidFill>
                  <a:srgbClr val="1E3063"/>
                </a:solidFill>
                <a:latin typeface="Calibri"/>
                <a:ea typeface="Instrument Sans Medium"/>
                <a:cs typeface="Calibri"/>
              </a:rPr>
              <a:t>Paper, plastics, and non-organic decomposable waste.</a:t>
            </a:r>
            <a:endParaRPr/>
          </a:p>
        </p:txBody>
      </p:sp>
      <p:sp>
        <p:nvSpPr>
          <p:cNvPr id="302285770" name="Text 5"/>
          <p:cNvSpPr/>
          <p:nvPr/>
        </p:nvSpPr>
        <p:spPr bwMode="auto">
          <a:xfrm>
            <a:off x="9822180" y="3641090"/>
            <a:ext cx="1740535" cy="30099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  <a:defRPr/>
            </a:pPr>
            <a:r>
              <a:rPr lang="en-US">
                <a:solidFill>
                  <a:srgbClr val="091C53"/>
                </a:solidFill>
                <a:latin typeface="Calibri"/>
                <a:ea typeface="Instrument Sans Semi Bold"/>
                <a:cs typeface="Calibri"/>
              </a:rPr>
              <a:t>Metal Waste</a:t>
            </a:r>
            <a:endParaRPr/>
          </a:p>
        </p:txBody>
      </p:sp>
      <p:sp>
        <p:nvSpPr>
          <p:cNvPr id="1416279678" name="Text 6"/>
          <p:cNvSpPr/>
          <p:nvPr/>
        </p:nvSpPr>
        <p:spPr bwMode="auto">
          <a:xfrm>
            <a:off x="9822180" y="4015105"/>
            <a:ext cx="1740535" cy="116967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  <a:defRPr/>
            </a:pPr>
            <a:r>
              <a:rPr lang="en-US" sz="1400">
                <a:solidFill>
                  <a:srgbClr val="1E3063"/>
                </a:solidFill>
                <a:latin typeface="Calibri"/>
                <a:ea typeface="Instrument Sans Medium"/>
                <a:cs typeface="Calibri"/>
              </a:rPr>
              <a:t>Cans, foil, and other recyclable metals detected.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77836427" name="Text 0"/>
          <p:cNvSpPr/>
          <p:nvPr/>
        </p:nvSpPr>
        <p:spPr bwMode="auto">
          <a:xfrm>
            <a:off x="5523230" y="714375"/>
            <a:ext cx="7541895" cy="118109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  <a:defRPr/>
            </a:pPr>
            <a:r>
              <a:rPr lang="en-US" sz="3600">
                <a:solidFill>
                  <a:srgbClr val="091C53"/>
                </a:solidFill>
                <a:ea typeface="Instrument Sans Semi Bold"/>
                <a:cs typeface="Calibri"/>
              </a:rPr>
              <a:t>Objectives of the Smart </a:t>
            </a:r>
            <a:r>
              <a:rPr lang="en-US" sz="2800">
                <a:solidFill>
                  <a:srgbClr val="091C53"/>
                </a:solidFill>
                <a:ea typeface="Instrument Sans Semi Bold"/>
                <a:cs typeface="Calibri"/>
              </a:rPr>
              <a:t>Dustbin</a:t>
            </a:r>
            <a:endParaRPr/>
          </a:p>
        </p:txBody>
      </p:sp>
      <p:grpSp>
        <p:nvGrpSpPr>
          <p:cNvPr id="981362265" name="Group 43"/>
          <p:cNvGrpSpPr/>
          <p:nvPr/>
        </p:nvGrpSpPr>
        <p:grpSpPr bwMode="auto">
          <a:xfrm>
            <a:off x="5358765" y="2110740"/>
            <a:ext cx="509270" cy="466725"/>
            <a:chOff x="9890" y="4728"/>
            <a:chExt cx="802" cy="735"/>
          </a:xfrm>
        </p:grpSpPr>
        <p:sp>
          <p:nvSpPr>
            <p:cNvPr id="17" name="Shape 1"/>
            <p:cNvSpPr/>
            <p:nvPr/>
          </p:nvSpPr>
          <p:spPr bwMode="auto">
            <a:xfrm>
              <a:off x="9890" y="4728"/>
              <a:ext cx="803" cy="669"/>
            </a:xfrm>
            <a:prstGeom prst="roundRect">
              <a:avLst>
                <a:gd name="adj" fmla="val 40005"/>
              </a:avLst>
            </a:prstGeom>
            <a:solidFill>
              <a:srgbClr val="CEE6FD"/>
            </a:solidFill>
          </p:spPr>
        </p:sp>
        <p:pic>
          <p:nvPicPr>
            <p:cNvPr id="18" name="Image 1" descr="preencoded.png"/>
            <p:cNvPicPr>
              <a:picLocks noChangeAspect="1"/>
            </p:cNvPicPr>
            <p:nvPr/>
          </p:nvPicPr>
          <p:blipFill>
            <a:blip r:embed="rId3"/>
            <a:stretch/>
          </p:blipFill>
          <p:spPr bwMode="auto">
            <a:xfrm>
              <a:off x="10024" y="4795"/>
              <a:ext cx="535" cy="669"/>
            </a:xfrm>
            <a:prstGeom prst="rect">
              <a:avLst/>
            </a:prstGeom>
          </p:spPr>
        </p:pic>
      </p:grpSp>
      <p:sp>
        <p:nvSpPr>
          <p:cNvPr id="1224194375" name="Text 2"/>
          <p:cNvSpPr/>
          <p:nvPr/>
        </p:nvSpPr>
        <p:spPr bwMode="auto">
          <a:xfrm>
            <a:off x="6096000" y="2110740"/>
            <a:ext cx="2423795" cy="48387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  <a:defRPr/>
            </a:pPr>
            <a:r>
              <a:rPr lang="en-US" sz="1400">
                <a:solidFill>
                  <a:srgbClr val="1E3063"/>
                </a:solidFill>
                <a:ea typeface="Instrument Sans Medium"/>
                <a:cs typeface="Calibri"/>
              </a:rPr>
              <a:t>Automate Waste Sorting with Precision</a:t>
            </a:r>
            <a:endParaRPr/>
          </a:p>
        </p:txBody>
      </p:sp>
      <p:sp>
        <p:nvSpPr>
          <p:cNvPr id="1819908783" name="Text 3"/>
          <p:cNvSpPr/>
          <p:nvPr/>
        </p:nvSpPr>
        <p:spPr bwMode="auto">
          <a:xfrm>
            <a:off x="6096000" y="2827655"/>
            <a:ext cx="2552700" cy="145161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  <a:defRPr/>
            </a:pPr>
            <a:r>
              <a:rPr lang="en-US" sz="1200">
                <a:solidFill>
                  <a:srgbClr val="1E3063"/>
                </a:solidFill>
                <a:ea typeface="Instrument Sans Medium"/>
                <a:cs typeface="Calibri"/>
              </a:rPr>
              <a:t>Utilize sensor technology and machine learning algorithms to accurately identify and separate wet, dry, and metal waste, reducing human intervention and minimizing sorting errors.</a:t>
            </a:r>
            <a:endParaRPr/>
          </a:p>
        </p:txBody>
      </p:sp>
      <p:grpSp>
        <p:nvGrpSpPr>
          <p:cNvPr id="1068927489" name="Group 45"/>
          <p:cNvGrpSpPr/>
          <p:nvPr/>
        </p:nvGrpSpPr>
        <p:grpSpPr bwMode="auto">
          <a:xfrm>
            <a:off x="8939530" y="2153285"/>
            <a:ext cx="509270" cy="466725"/>
            <a:chOff x="13943" y="3391"/>
            <a:chExt cx="802" cy="735"/>
          </a:xfrm>
        </p:grpSpPr>
        <p:sp>
          <p:nvSpPr>
            <p:cNvPr id="21" name="Shape 4"/>
            <p:cNvSpPr/>
            <p:nvPr/>
          </p:nvSpPr>
          <p:spPr bwMode="auto">
            <a:xfrm>
              <a:off x="13943" y="3391"/>
              <a:ext cx="803" cy="669"/>
            </a:xfrm>
            <a:prstGeom prst="roundRect">
              <a:avLst>
                <a:gd name="adj" fmla="val 40005"/>
              </a:avLst>
            </a:prstGeom>
            <a:solidFill>
              <a:srgbClr val="CEE6FD"/>
            </a:solidFill>
          </p:spPr>
        </p:sp>
        <p:pic>
          <p:nvPicPr>
            <p:cNvPr id="22" name="Image 2" descr="preencoded.png"/>
            <p:cNvPicPr>
              <a:picLocks noChangeAspect="1"/>
            </p:cNvPicPr>
            <p:nvPr/>
          </p:nvPicPr>
          <p:blipFill>
            <a:blip r:embed="rId4"/>
            <a:stretch/>
          </p:blipFill>
          <p:spPr bwMode="auto">
            <a:xfrm>
              <a:off x="14078" y="3458"/>
              <a:ext cx="535" cy="669"/>
            </a:xfrm>
            <a:prstGeom prst="rect">
              <a:avLst/>
            </a:prstGeom>
          </p:spPr>
        </p:pic>
      </p:grpSp>
      <p:sp>
        <p:nvSpPr>
          <p:cNvPr id="703441022" name="Text 5"/>
          <p:cNvSpPr/>
          <p:nvPr/>
        </p:nvSpPr>
        <p:spPr bwMode="auto">
          <a:xfrm>
            <a:off x="9698990" y="2153285"/>
            <a:ext cx="2211705" cy="24193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  <a:defRPr/>
            </a:pPr>
            <a:r>
              <a:rPr lang="en-US" sz="1400">
                <a:solidFill>
                  <a:srgbClr val="1E3063"/>
                </a:solidFill>
                <a:ea typeface="Instrument Sans Medium"/>
                <a:cs typeface="Calibri"/>
              </a:rPr>
              <a:t>Enhance Recycling Efficiency</a:t>
            </a:r>
            <a:endParaRPr/>
          </a:p>
        </p:txBody>
      </p:sp>
      <p:sp>
        <p:nvSpPr>
          <p:cNvPr id="1661058939" name="Text 6"/>
          <p:cNvSpPr/>
          <p:nvPr/>
        </p:nvSpPr>
        <p:spPr bwMode="auto">
          <a:xfrm>
            <a:off x="9698990" y="2622550"/>
            <a:ext cx="2244090" cy="163258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  <a:defRPr/>
            </a:pPr>
            <a:r>
              <a:rPr lang="en-US" sz="1200">
                <a:solidFill>
                  <a:srgbClr val="1E3063"/>
                </a:solidFill>
                <a:ea typeface="Instrument Sans Medium"/>
                <a:cs typeface="Calibri"/>
              </a:rPr>
              <a:t>Encourage proper disposal habits by providing clear waste category detection, thereby increasing recycling rates and maximizing recovery of reusable materials.</a:t>
            </a:r>
            <a:endParaRPr/>
          </a:p>
        </p:txBody>
      </p:sp>
      <p:grpSp>
        <p:nvGrpSpPr>
          <p:cNvPr id="1934493918" name="Group 44"/>
          <p:cNvGrpSpPr/>
          <p:nvPr/>
        </p:nvGrpSpPr>
        <p:grpSpPr bwMode="auto">
          <a:xfrm>
            <a:off x="5783580" y="4701540"/>
            <a:ext cx="509270" cy="466725"/>
            <a:chOff x="9890" y="9359"/>
            <a:chExt cx="802" cy="735"/>
          </a:xfrm>
        </p:grpSpPr>
        <p:sp>
          <p:nvSpPr>
            <p:cNvPr id="25" name="Shape 7"/>
            <p:cNvSpPr/>
            <p:nvPr/>
          </p:nvSpPr>
          <p:spPr bwMode="auto">
            <a:xfrm>
              <a:off x="9890" y="9359"/>
              <a:ext cx="803" cy="669"/>
            </a:xfrm>
            <a:prstGeom prst="roundRect">
              <a:avLst>
                <a:gd name="adj" fmla="val 40005"/>
              </a:avLst>
            </a:prstGeom>
            <a:solidFill>
              <a:srgbClr val="CEE6FD"/>
            </a:solidFill>
          </p:spPr>
        </p:sp>
        <p:pic>
          <p:nvPicPr>
            <p:cNvPr id="26" name="Image 3" descr="preencoded.png"/>
            <p:cNvPicPr>
              <a:picLocks noChangeAspect="1"/>
            </p:cNvPicPr>
            <p:nvPr/>
          </p:nvPicPr>
          <p:blipFill>
            <a:blip r:embed="rId5"/>
            <a:stretch/>
          </p:blipFill>
          <p:spPr bwMode="auto">
            <a:xfrm>
              <a:off x="10024" y="9425"/>
              <a:ext cx="535" cy="669"/>
            </a:xfrm>
            <a:prstGeom prst="rect">
              <a:avLst/>
            </a:prstGeom>
          </p:spPr>
        </p:pic>
      </p:grpSp>
      <p:sp>
        <p:nvSpPr>
          <p:cNvPr id="306924107" name="Text 8"/>
          <p:cNvSpPr/>
          <p:nvPr/>
        </p:nvSpPr>
        <p:spPr bwMode="auto">
          <a:xfrm>
            <a:off x="6553835" y="4744085"/>
            <a:ext cx="4090670" cy="29464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  <a:defRPr/>
            </a:pPr>
            <a:r>
              <a:rPr lang="en-US" sz="1400">
                <a:solidFill>
                  <a:srgbClr val="1E3063"/>
                </a:solidFill>
                <a:ea typeface="Instrument Sans Medium"/>
                <a:cs typeface="Calibri"/>
              </a:rPr>
              <a:t>Real-time Waste Level Monitoring</a:t>
            </a:r>
            <a:endParaRPr/>
          </a:p>
        </p:txBody>
      </p:sp>
      <p:sp>
        <p:nvSpPr>
          <p:cNvPr id="1059651269" name="Text 9"/>
          <p:cNvSpPr/>
          <p:nvPr/>
        </p:nvSpPr>
        <p:spPr bwMode="auto">
          <a:xfrm>
            <a:off x="6455409" y="5127625"/>
            <a:ext cx="5597525" cy="88455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  <a:defRPr/>
            </a:pPr>
            <a:r>
              <a:rPr lang="en-US" sz="1200">
                <a:solidFill>
                  <a:srgbClr val="1E3063"/>
                </a:solidFill>
                <a:ea typeface="Instrument Sans Medium"/>
                <a:cs typeface="Calibri"/>
              </a:rPr>
              <a:t>Leverage IoT sensors to track bin fill levels continuously, enabling timely alerts for waste collection and preventing overflow, thus maintaining public hygiene and safety.</a:t>
            </a:r>
            <a:endParaRPr/>
          </a:p>
        </p:txBody>
      </p:sp>
      <p:pic>
        <p:nvPicPr>
          <p:cNvPr id="1781276988" name="Picture 28"/>
          <p:cNvPicPr/>
          <p:nvPr/>
        </p:nvPicPr>
        <p:blipFill>
          <a:blip r:embed="rId6"/>
          <a:stretch/>
        </p:blipFill>
        <p:spPr bwMode="auto">
          <a:xfrm flipH="1">
            <a:off x="0" y="635"/>
            <a:ext cx="5523230" cy="685736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68013528" name="Image 0" descr="preencoded.png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7384415" y="0"/>
            <a:ext cx="4807585" cy="6868160"/>
          </a:xfrm>
          <a:prstGeom prst="rect">
            <a:avLst/>
          </a:prstGeom>
        </p:spPr>
      </p:pic>
      <p:sp>
        <p:nvSpPr>
          <p:cNvPr id="830100478" name="Text 0"/>
          <p:cNvSpPr/>
          <p:nvPr/>
        </p:nvSpPr>
        <p:spPr bwMode="auto">
          <a:xfrm>
            <a:off x="472441" y="199805"/>
            <a:ext cx="5984344" cy="80790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  <a:defRPr/>
            </a:pPr>
            <a:r>
              <a:rPr lang="en-US" sz="3600">
                <a:solidFill>
                  <a:srgbClr val="091C53"/>
                </a:solidFill>
                <a:latin typeface="Calibri"/>
                <a:ea typeface="Instrument Sans Semi Bold"/>
                <a:cs typeface="Calibri"/>
              </a:rPr>
              <a:t>Devices Used In Project</a:t>
            </a:r>
            <a:endParaRPr/>
          </a:p>
        </p:txBody>
      </p:sp>
      <p:graphicFrame>
        <p:nvGraphicFramePr>
          <p:cNvPr id="983762738" name="Table 3"/>
          <p:cNvGraphicFramePr>
            <a:graphicFrameLocks noGrp="1"/>
          </p:cNvGraphicFramePr>
          <p:nvPr/>
        </p:nvGraphicFramePr>
        <p:xfrm>
          <a:off x="597161" y="1222310"/>
          <a:ext cx="5498839" cy="5533427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6638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8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5298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5986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/>
                      </a:pPr>
                      <a:r>
                        <a:rPr lang="en-US"/>
                        <a:t>Name</a:t>
                      </a:r>
                      <a:endParaRPr lang="en-IN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/>
                      </a:pPr>
                      <a:r>
                        <a:rPr lang="en-US"/>
                        <a:t>Description</a:t>
                      </a:r>
                      <a:endParaRPr lang="en-IN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/>
                      </a:pPr>
                      <a:r>
                        <a:rPr lang="en-US"/>
                        <a:t>Images</a:t>
                      </a:r>
                      <a:endParaRPr lang="en-IN"/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6744">
                <a:tc>
                  <a:txBody>
                    <a:bodyPr/>
                    <a:lstStyle/>
                    <a:p>
                      <a:pPr marL="0" marR="0" lvl="0" indent="0" algn="ctr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400" b="1"/>
                        <a:t>Arduino Uno SMD </a:t>
                      </a:r>
                      <a:endParaRPr lang="en-IN" sz="140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200"/>
                        <a:t>Small computer you can program to control things like lights, motors, and sensors.</a:t>
                      </a:r>
                      <a:endParaRPr/>
                    </a:p>
                    <a:p>
                      <a:pPr algn="ctr">
                        <a:defRPr/>
                      </a:pPr>
                      <a:endParaRPr lang="en-IN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en-IN" sz="800"/>
                    </a:p>
                  </a:txBody>
                  <a:tcPr>
                    <a:blipFill>
                      <a:blip r:embed="rId4"/>
                      <a:stretch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9861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400" b="1"/>
                        <a:t>9g Servo Motor</a:t>
                      </a:r>
                      <a:r>
                        <a:rPr lang="en-US" sz="1400"/>
                        <a:t> </a:t>
                      </a:r>
                      <a:endParaRPr/>
                    </a:p>
                    <a:p>
                      <a:pPr algn="ctr">
                        <a:defRPr/>
                      </a:pPr>
                      <a:endParaRPr lang="en-IN" sz="140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200"/>
                        <a:t>Small motor that turns to a set angle. Used in toys and robots.</a:t>
                      </a:r>
                      <a:endParaRPr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en-IN"/>
                    </a:p>
                  </a:txBody>
                  <a:tcPr>
                    <a:blipFill>
                      <a:blip r:embed="rId5"/>
                      <a:stretch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59861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400" b="1"/>
                        <a:t>Stepper Motor </a:t>
                      </a:r>
                      <a:endParaRPr/>
                    </a:p>
                    <a:p>
                      <a:pPr algn="ctr">
                        <a:defRPr/>
                      </a:pPr>
                      <a:endParaRPr lang="en-IN" sz="140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200"/>
                        <a:t>Motor that moves in steps. Good for precise movement like 3D printers.</a:t>
                      </a:r>
                      <a:endParaRPr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en-IN"/>
                    </a:p>
                  </a:txBody>
                  <a:tcPr>
                    <a:blipFill>
                      <a:blip r:embed="rId6"/>
                      <a:stretch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59861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400" b="1"/>
                        <a:t>Stepper Motor Driver</a:t>
                      </a:r>
                      <a:endParaRPr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200"/>
                        <a:t>Small board that controls the stepper motor.</a:t>
                      </a:r>
                      <a:endParaRPr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en-IN" dirty="0"/>
                    </a:p>
                  </a:txBody>
                  <a:tcPr>
                    <a:blipFill>
                      <a:blip r:embed="rId7"/>
                      <a:stretch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59861">
                <a:tc>
                  <a:txBody>
                    <a:bodyPr/>
                    <a:lstStyle/>
                    <a:p>
                      <a:pPr marL="0" marR="0" lvl="0" indent="0" algn="ctr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400" b="1"/>
                        <a:t>Raindrop Sensor</a:t>
                      </a:r>
                      <a:endParaRPr lang="en-IN" sz="140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200"/>
                        <a:t>Tells if it's raining or wet.</a:t>
                      </a:r>
                      <a:endParaRPr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en-IN"/>
                    </a:p>
                  </a:txBody>
                  <a:tcPr>
                    <a:blipFill>
                      <a:blip r:embed="rId8"/>
                      <a:stretch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59861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400" b="1"/>
                        <a:t>IR Sensor </a:t>
                      </a:r>
                      <a:endParaRPr/>
                    </a:p>
                    <a:p>
                      <a:pPr algn="ctr">
                        <a:defRPr/>
                      </a:pPr>
                      <a:endParaRPr lang="en-IN" sz="140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200"/>
                        <a:t> Sees objects using invisible light.</a:t>
                      </a:r>
                      <a:endParaRPr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en-IN"/>
                    </a:p>
                  </a:txBody>
                  <a:tcPr>
                    <a:blipFill>
                      <a:blip r:embed="rId9"/>
                      <a:stretch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59861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400" b="1"/>
                        <a:t>Proximity Sensor  </a:t>
                      </a:r>
                      <a:endParaRPr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200"/>
                        <a:t>Senses when something is close. No touch needed.</a:t>
                      </a:r>
                      <a:endParaRPr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en-IN" dirty="0"/>
                    </a:p>
                  </a:txBody>
                  <a:tcPr>
                    <a:blipFill>
                      <a:blip r:embed="rId10"/>
                      <a:stretch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882697209" name="Image 0" descr="preencoded.png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0" y="0"/>
            <a:ext cx="4800600" cy="6858000"/>
          </a:xfrm>
          <a:prstGeom prst="rect">
            <a:avLst/>
          </a:prstGeom>
        </p:spPr>
      </p:pic>
      <p:sp>
        <p:nvSpPr>
          <p:cNvPr id="1561272293" name="Text 0"/>
          <p:cNvSpPr/>
          <p:nvPr/>
        </p:nvSpPr>
        <p:spPr bwMode="auto">
          <a:xfrm>
            <a:off x="5198931" y="308482"/>
            <a:ext cx="4454545" cy="4998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  <a:defRPr/>
            </a:pPr>
            <a:r>
              <a:rPr lang="en-US" sz="4400">
                <a:solidFill>
                  <a:srgbClr val="091C53"/>
                </a:solidFill>
                <a:ea typeface="Instrument Sans Semi Bold"/>
                <a:cs typeface="Instrument Sans Semi Bold"/>
              </a:rPr>
              <a:t>How It Works?</a:t>
            </a:r>
            <a:endParaRPr lang="en-US" sz="4400"/>
          </a:p>
        </p:txBody>
      </p:sp>
      <p:grpSp>
        <p:nvGrpSpPr>
          <p:cNvPr id="921925473" name="Group 20"/>
          <p:cNvGrpSpPr/>
          <p:nvPr/>
        </p:nvGrpSpPr>
        <p:grpSpPr bwMode="auto">
          <a:xfrm>
            <a:off x="5212232" y="1167963"/>
            <a:ext cx="5935964" cy="921681"/>
            <a:chOff x="5328468" y="1048940"/>
            <a:chExt cx="5935964" cy="921681"/>
          </a:xfrm>
        </p:grpSpPr>
        <p:sp>
          <p:nvSpPr>
            <p:cNvPr id="4" name="Shape 1"/>
            <p:cNvSpPr/>
            <p:nvPr/>
          </p:nvSpPr>
          <p:spPr bwMode="auto">
            <a:xfrm>
              <a:off x="5328468" y="1048940"/>
              <a:ext cx="5935964" cy="921681"/>
            </a:xfrm>
            <a:prstGeom prst="roundRect">
              <a:avLst>
                <a:gd name="adj" fmla="val 15620"/>
              </a:avLst>
            </a:prstGeom>
            <a:solidFill>
              <a:srgbClr val="CEE6FD"/>
            </a:solidFill>
            <a:ln/>
          </p:spPr>
        </p:sp>
        <p:sp>
          <p:nvSpPr>
            <p:cNvPr id="5" name="Text 2"/>
            <p:cNvSpPr/>
            <p:nvPr/>
          </p:nvSpPr>
          <p:spPr bwMode="auto">
            <a:xfrm>
              <a:off x="5471306" y="1111924"/>
              <a:ext cx="2227225" cy="283681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750"/>
                </a:lnSpc>
                <a:buNone/>
                <a:defRPr/>
              </a:pPr>
              <a:r>
                <a:rPr lang="en-US" sz="2000">
                  <a:solidFill>
                    <a:srgbClr val="1E3063"/>
                  </a:solidFill>
                  <a:ea typeface="Instrument Sans Semi Bold"/>
                  <a:cs typeface="Instrument Sans Semi Bold"/>
                </a:rPr>
                <a:t>Sensing</a:t>
              </a:r>
              <a:endParaRPr lang="en-US" sz="2000"/>
            </a:p>
          </p:txBody>
        </p:sp>
        <p:sp>
          <p:nvSpPr>
            <p:cNvPr id="6" name="Text 3"/>
            <p:cNvSpPr/>
            <p:nvPr/>
          </p:nvSpPr>
          <p:spPr bwMode="auto">
            <a:xfrm>
              <a:off x="5471307" y="1556912"/>
              <a:ext cx="5579615" cy="255925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850"/>
                </a:lnSpc>
                <a:buNone/>
                <a:defRPr/>
              </a:pPr>
              <a:r>
                <a:rPr lang="en-US" sz="1600">
                  <a:solidFill>
                    <a:srgbClr val="1E3063"/>
                  </a:solidFill>
                  <a:ea typeface="Instrument Sans Medium"/>
                  <a:cs typeface="Instrument Sans Medium"/>
                </a:rPr>
                <a:t>Sensors scan waste type as it enters the bin.</a:t>
              </a:r>
              <a:endParaRPr lang="en-US" sz="1600"/>
            </a:p>
          </p:txBody>
        </p:sp>
      </p:grpSp>
      <p:grpSp>
        <p:nvGrpSpPr>
          <p:cNvPr id="467433674" name="Group 17"/>
          <p:cNvGrpSpPr/>
          <p:nvPr/>
        </p:nvGrpSpPr>
        <p:grpSpPr bwMode="auto">
          <a:xfrm>
            <a:off x="5198931" y="2488423"/>
            <a:ext cx="5935964" cy="921681"/>
            <a:chOff x="5328467" y="2579611"/>
            <a:chExt cx="5935964" cy="921681"/>
          </a:xfrm>
        </p:grpSpPr>
        <p:sp>
          <p:nvSpPr>
            <p:cNvPr id="7" name="Shape 4"/>
            <p:cNvSpPr/>
            <p:nvPr/>
          </p:nvSpPr>
          <p:spPr bwMode="auto">
            <a:xfrm>
              <a:off x="5328467" y="2579611"/>
              <a:ext cx="5935964" cy="921681"/>
            </a:xfrm>
            <a:prstGeom prst="roundRect">
              <a:avLst>
                <a:gd name="adj" fmla="val 15620"/>
              </a:avLst>
            </a:prstGeom>
            <a:solidFill>
              <a:srgbClr val="CEE6FD"/>
            </a:solidFill>
            <a:ln/>
          </p:spPr>
        </p:sp>
        <p:sp>
          <p:nvSpPr>
            <p:cNvPr id="8" name="Text 5"/>
            <p:cNvSpPr/>
            <p:nvPr/>
          </p:nvSpPr>
          <p:spPr bwMode="auto">
            <a:xfrm>
              <a:off x="5555280" y="2668725"/>
              <a:ext cx="2227225" cy="249879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750"/>
                </a:lnSpc>
                <a:buNone/>
                <a:defRPr/>
              </a:pPr>
              <a:r>
                <a:rPr lang="en-US" sz="2000">
                  <a:solidFill>
                    <a:srgbClr val="1E3063"/>
                  </a:solidFill>
                  <a:ea typeface="Instrument Sans Semi Bold"/>
                  <a:cs typeface="Instrument Sans Semi Bold"/>
                </a:rPr>
                <a:t>Classification</a:t>
              </a:r>
              <a:endParaRPr lang="en-US" sz="2000"/>
            </a:p>
          </p:txBody>
        </p:sp>
        <p:sp>
          <p:nvSpPr>
            <p:cNvPr id="9" name="Text 6"/>
            <p:cNvSpPr/>
            <p:nvPr/>
          </p:nvSpPr>
          <p:spPr bwMode="auto">
            <a:xfrm>
              <a:off x="5506641" y="3040451"/>
              <a:ext cx="5579615" cy="255925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850"/>
                </a:lnSpc>
                <a:buNone/>
                <a:defRPr/>
              </a:pPr>
              <a:r>
                <a:rPr lang="en-US" sz="1400">
                  <a:solidFill>
                    <a:srgbClr val="1E3063"/>
                  </a:solidFill>
                  <a:ea typeface="Instrument Sans Medium"/>
                  <a:cs typeface="Instrument Sans Medium"/>
                </a:rPr>
                <a:t>Embedded logic processes sensor data to classify waste.</a:t>
              </a:r>
              <a:endParaRPr lang="en-US" sz="1400"/>
            </a:p>
          </p:txBody>
        </p:sp>
      </p:grpSp>
      <p:grpSp>
        <p:nvGrpSpPr>
          <p:cNvPr id="1625138279" name="Group 16"/>
          <p:cNvGrpSpPr/>
          <p:nvPr/>
        </p:nvGrpSpPr>
        <p:grpSpPr bwMode="auto">
          <a:xfrm>
            <a:off x="5247568" y="3799435"/>
            <a:ext cx="5935964" cy="921681"/>
            <a:chOff x="5328468" y="4116466"/>
            <a:chExt cx="5935964" cy="921681"/>
          </a:xfrm>
        </p:grpSpPr>
        <p:sp>
          <p:nvSpPr>
            <p:cNvPr id="10" name="Shape 7"/>
            <p:cNvSpPr/>
            <p:nvPr/>
          </p:nvSpPr>
          <p:spPr bwMode="auto">
            <a:xfrm>
              <a:off x="5328468" y="4116466"/>
              <a:ext cx="5935964" cy="921681"/>
            </a:xfrm>
            <a:prstGeom prst="roundRect">
              <a:avLst>
                <a:gd name="adj" fmla="val 15620"/>
              </a:avLst>
            </a:prstGeom>
            <a:solidFill>
              <a:srgbClr val="CEE6FD"/>
            </a:solidFill>
            <a:ln/>
          </p:spPr>
        </p:sp>
        <p:sp>
          <p:nvSpPr>
            <p:cNvPr id="11" name="Text 8"/>
            <p:cNvSpPr/>
            <p:nvPr/>
          </p:nvSpPr>
          <p:spPr bwMode="auto">
            <a:xfrm>
              <a:off x="5555279" y="4244772"/>
              <a:ext cx="2227225" cy="35001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750"/>
                </a:lnSpc>
                <a:buNone/>
                <a:defRPr/>
              </a:pPr>
              <a:r>
                <a:rPr lang="en-US" sz="2000">
                  <a:solidFill>
                    <a:srgbClr val="1E3063"/>
                  </a:solidFill>
                  <a:ea typeface="Instrument Sans Semi Bold"/>
                  <a:cs typeface="Instrument Sans Semi Bold"/>
                </a:rPr>
                <a:t>Segregation</a:t>
              </a:r>
              <a:endParaRPr lang="en-US" sz="2000"/>
            </a:p>
          </p:txBody>
        </p:sp>
        <p:sp>
          <p:nvSpPr>
            <p:cNvPr id="12" name="Text 9"/>
            <p:cNvSpPr/>
            <p:nvPr/>
          </p:nvSpPr>
          <p:spPr bwMode="auto">
            <a:xfrm>
              <a:off x="5555279" y="4644904"/>
              <a:ext cx="5579615" cy="35001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850"/>
                </a:lnSpc>
                <a:buNone/>
                <a:defRPr/>
              </a:pPr>
              <a:r>
                <a:rPr lang="en-US" sz="1400">
                  <a:solidFill>
                    <a:srgbClr val="1E3063"/>
                  </a:solidFill>
                  <a:ea typeface="Instrument Sans Medium"/>
                  <a:cs typeface="Instrument Sans Medium"/>
                </a:rPr>
                <a:t>Waste is directed to appropriate compartment automatically.</a:t>
              </a:r>
              <a:endParaRPr lang="en-US" sz="1400"/>
            </a:p>
          </p:txBody>
        </p:sp>
      </p:grpSp>
      <p:grpSp>
        <p:nvGrpSpPr>
          <p:cNvPr id="1776265285" name="Group 15"/>
          <p:cNvGrpSpPr/>
          <p:nvPr/>
        </p:nvGrpSpPr>
        <p:grpSpPr bwMode="auto">
          <a:xfrm>
            <a:off x="5247568" y="5109334"/>
            <a:ext cx="5935964" cy="921681"/>
            <a:chOff x="5328468" y="5650229"/>
            <a:chExt cx="5935964" cy="921681"/>
          </a:xfrm>
        </p:grpSpPr>
        <p:sp>
          <p:nvSpPr>
            <p:cNvPr id="13" name="Shape 10"/>
            <p:cNvSpPr/>
            <p:nvPr/>
          </p:nvSpPr>
          <p:spPr bwMode="auto">
            <a:xfrm>
              <a:off x="5328468" y="5650229"/>
              <a:ext cx="5935964" cy="921681"/>
            </a:xfrm>
            <a:prstGeom prst="roundRect">
              <a:avLst>
                <a:gd name="adj" fmla="val 15620"/>
              </a:avLst>
            </a:prstGeom>
            <a:solidFill>
              <a:srgbClr val="CEE6FD"/>
            </a:solidFill>
            <a:ln/>
          </p:spPr>
        </p:sp>
        <p:sp>
          <p:nvSpPr>
            <p:cNvPr id="14" name="Text 11"/>
            <p:cNvSpPr/>
            <p:nvPr/>
          </p:nvSpPr>
          <p:spPr bwMode="auto">
            <a:xfrm>
              <a:off x="5506641" y="5738787"/>
              <a:ext cx="2227225" cy="249879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750"/>
                </a:lnSpc>
                <a:buNone/>
                <a:defRPr/>
              </a:pPr>
              <a:r>
                <a:rPr lang="en-US" sz="2000">
                  <a:solidFill>
                    <a:srgbClr val="1E3063"/>
                  </a:solidFill>
                  <a:ea typeface="Instrument Sans Semi Bold"/>
                  <a:cs typeface="Instrument Sans Semi Bold"/>
                </a:rPr>
                <a:t>Data Reporting</a:t>
              </a:r>
              <a:endParaRPr lang="en-US" sz="2000"/>
            </a:p>
          </p:txBody>
        </p:sp>
        <p:sp>
          <p:nvSpPr>
            <p:cNvPr id="15" name="Text 12"/>
            <p:cNvSpPr/>
            <p:nvPr/>
          </p:nvSpPr>
          <p:spPr bwMode="auto">
            <a:xfrm>
              <a:off x="5471306" y="6169885"/>
              <a:ext cx="5579615" cy="402025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850"/>
                </a:lnSpc>
                <a:buNone/>
                <a:defRPr/>
              </a:pPr>
              <a:r>
                <a:rPr lang="en-US" sz="1400">
                  <a:solidFill>
                    <a:srgbClr val="1E3063"/>
                  </a:solidFill>
                  <a:ea typeface="Instrument Sans Medium"/>
                  <a:cs typeface="Instrument Sans Medium"/>
                </a:rPr>
                <a:t>Status sent wirelessly to a centralized management system.</a:t>
              </a:r>
              <a:endParaRPr lang="en-US" sz="1400"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26567771" name="Image 0" descr="preencoded.png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7376932" y="-20669"/>
            <a:ext cx="4815068" cy="6878669"/>
          </a:xfrm>
          <a:prstGeom prst="rect">
            <a:avLst/>
          </a:prstGeom>
        </p:spPr>
      </p:pic>
      <p:sp>
        <p:nvSpPr>
          <p:cNvPr id="670133383" name="Text 0"/>
          <p:cNvSpPr/>
          <p:nvPr/>
        </p:nvSpPr>
        <p:spPr bwMode="auto">
          <a:xfrm>
            <a:off x="383243" y="355851"/>
            <a:ext cx="609611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  <a:defRPr/>
            </a:pPr>
            <a:r>
              <a:rPr lang="en-US" sz="3600">
                <a:solidFill>
                  <a:srgbClr val="091C53"/>
                </a:solidFill>
                <a:ea typeface="Instrument Sans Semi Bold"/>
                <a:cs typeface="Instrument Sans Semi Bold"/>
              </a:rPr>
              <a:t>Where Can It Be Used?</a:t>
            </a:r>
            <a:endParaRPr lang="en-US" sz="3600"/>
          </a:p>
        </p:txBody>
      </p:sp>
      <p:grpSp>
        <p:nvGrpSpPr>
          <p:cNvPr id="1384585103" name="Group 15"/>
          <p:cNvGrpSpPr/>
          <p:nvPr/>
        </p:nvGrpSpPr>
        <p:grpSpPr bwMode="auto">
          <a:xfrm>
            <a:off x="383243" y="1303832"/>
            <a:ext cx="6680029" cy="873730"/>
            <a:chOff x="793790" y="1685092"/>
            <a:chExt cx="7556421" cy="1306949"/>
          </a:xfrm>
        </p:grpSpPr>
        <p:sp>
          <p:nvSpPr>
            <p:cNvPr id="4" name="Shape 1"/>
            <p:cNvSpPr/>
            <p:nvPr/>
          </p:nvSpPr>
          <p:spPr bwMode="auto">
            <a:xfrm>
              <a:off x="793790" y="1685092"/>
              <a:ext cx="7556421" cy="1306949"/>
            </a:xfrm>
            <a:prstGeom prst="roundRect">
              <a:avLst>
                <a:gd name="adj" fmla="val 15620"/>
              </a:avLst>
            </a:prstGeom>
            <a:solidFill>
              <a:srgbClr val="CEE6FD"/>
            </a:solidFill>
            <a:ln/>
          </p:spPr>
        </p:sp>
        <p:sp>
          <p:nvSpPr>
            <p:cNvPr id="5" name="Text 2"/>
            <p:cNvSpPr/>
            <p:nvPr/>
          </p:nvSpPr>
          <p:spPr bwMode="auto">
            <a:xfrm>
              <a:off x="1020604" y="1866543"/>
              <a:ext cx="2835234" cy="35433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750"/>
                </a:lnSpc>
                <a:buNone/>
                <a:defRPr/>
              </a:pPr>
              <a:r>
                <a:rPr lang="en-US">
                  <a:solidFill>
                    <a:srgbClr val="1E3063"/>
                  </a:solidFill>
                  <a:ea typeface="Instrument Sans Semi Bold"/>
                  <a:cs typeface="Instrument Sans Semi Bold"/>
                </a:rPr>
                <a:t>Public spaces</a:t>
              </a:r>
              <a:endParaRPr lang="en-US"/>
            </a:p>
          </p:txBody>
        </p:sp>
        <p:sp>
          <p:nvSpPr>
            <p:cNvPr id="6" name="Text 3"/>
            <p:cNvSpPr/>
            <p:nvPr/>
          </p:nvSpPr>
          <p:spPr bwMode="auto">
            <a:xfrm>
              <a:off x="1020604" y="2402324"/>
              <a:ext cx="7102793" cy="36290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850"/>
                </a:lnSpc>
                <a:buNone/>
                <a:defRPr/>
              </a:pPr>
              <a:r>
                <a:rPr lang="en-US" sz="1400">
                  <a:solidFill>
                    <a:srgbClr val="1E3063"/>
                  </a:solidFill>
                  <a:ea typeface="Instrument Sans Medium"/>
                  <a:cs typeface="Instrument Sans Medium"/>
                </a:rPr>
                <a:t>Parks, streets, and bus stops for community waste control.</a:t>
              </a:r>
              <a:endParaRPr lang="en-US" sz="1400"/>
            </a:p>
          </p:txBody>
        </p:sp>
      </p:grpSp>
      <p:grpSp>
        <p:nvGrpSpPr>
          <p:cNvPr id="2073540417" name="Group 18"/>
          <p:cNvGrpSpPr/>
          <p:nvPr/>
        </p:nvGrpSpPr>
        <p:grpSpPr bwMode="auto">
          <a:xfrm>
            <a:off x="383243" y="2674099"/>
            <a:ext cx="6680029" cy="873730"/>
            <a:chOff x="793790" y="3218855"/>
            <a:chExt cx="7556421" cy="1306949"/>
          </a:xfrm>
        </p:grpSpPr>
        <p:sp>
          <p:nvSpPr>
            <p:cNvPr id="7" name="Shape 4"/>
            <p:cNvSpPr/>
            <p:nvPr/>
          </p:nvSpPr>
          <p:spPr bwMode="auto">
            <a:xfrm>
              <a:off x="793790" y="3218855"/>
              <a:ext cx="7556421" cy="1306949"/>
            </a:xfrm>
            <a:prstGeom prst="roundRect">
              <a:avLst>
                <a:gd name="adj" fmla="val 15620"/>
              </a:avLst>
            </a:prstGeom>
            <a:solidFill>
              <a:srgbClr val="CEE6FD"/>
            </a:solidFill>
            <a:ln/>
          </p:spPr>
        </p:sp>
        <p:sp>
          <p:nvSpPr>
            <p:cNvPr id="8" name="Text 5"/>
            <p:cNvSpPr/>
            <p:nvPr/>
          </p:nvSpPr>
          <p:spPr bwMode="auto">
            <a:xfrm>
              <a:off x="1020604" y="3354944"/>
              <a:ext cx="2928700" cy="35433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750"/>
                </a:lnSpc>
                <a:buNone/>
                <a:defRPr/>
              </a:pPr>
              <a:r>
                <a:rPr lang="en-US">
                  <a:solidFill>
                    <a:srgbClr val="1E3063"/>
                  </a:solidFill>
                  <a:ea typeface="Instrument Sans Semi Bold"/>
                  <a:cs typeface="Instrument Sans Semi Bold"/>
                </a:rPr>
                <a:t>Commercial Buildings</a:t>
              </a:r>
              <a:endParaRPr lang="en-US"/>
            </a:p>
          </p:txBody>
        </p:sp>
        <p:sp>
          <p:nvSpPr>
            <p:cNvPr id="9" name="Text 6"/>
            <p:cNvSpPr/>
            <p:nvPr/>
          </p:nvSpPr>
          <p:spPr bwMode="auto">
            <a:xfrm>
              <a:off x="1020604" y="3936087"/>
              <a:ext cx="7102793" cy="36290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850"/>
                </a:lnSpc>
                <a:buNone/>
                <a:defRPr/>
              </a:pPr>
              <a:r>
                <a:rPr lang="en-US" sz="1400">
                  <a:solidFill>
                    <a:srgbClr val="1E3063"/>
                  </a:solidFill>
                  <a:ea typeface="Instrument Sans Medium"/>
                  <a:cs typeface="Instrument Sans Medium"/>
                </a:rPr>
                <a:t>Offices and malls to encourage proper waste segregation.</a:t>
              </a:r>
              <a:endParaRPr lang="en-US" sz="1400"/>
            </a:p>
          </p:txBody>
        </p:sp>
      </p:grpSp>
      <p:grpSp>
        <p:nvGrpSpPr>
          <p:cNvPr id="2128422076" name="Group 19"/>
          <p:cNvGrpSpPr/>
          <p:nvPr/>
        </p:nvGrpSpPr>
        <p:grpSpPr bwMode="auto">
          <a:xfrm>
            <a:off x="383243" y="4023704"/>
            <a:ext cx="6680029" cy="873730"/>
            <a:chOff x="793790" y="4752618"/>
            <a:chExt cx="7556421" cy="1306949"/>
          </a:xfrm>
        </p:grpSpPr>
        <p:sp>
          <p:nvSpPr>
            <p:cNvPr id="10" name="Shape 7"/>
            <p:cNvSpPr/>
            <p:nvPr/>
          </p:nvSpPr>
          <p:spPr bwMode="auto">
            <a:xfrm>
              <a:off x="793790" y="4752618"/>
              <a:ext cx="7556421" cy="1306949"/>
            </a:xfrm>
            <a:prstGeom prst="roundRect">
              <a:avLst>
                <a:gd name="adj" fmla="val 15620"/>
              </a:avLst>
            </a:prstGeom>
            <a:solidFill>
              <a:srgbClr val="CEE6FD"/>
            </a:solidFill>
            <a:ln/>
          </p:spPr>
        </p:sp>
        <p:sp>
          <p:nvSpPr>
            <p:cNvPr id="11" name="Text 8"/>
            <p:cNvSpPr/>
            <p:nvPr/>
          </p:nvSpPr>
          <p:spPr bwMode="auto">
            <a:xfrm>
              <a:off x="1020604" y="4888707"/>
              <a:ext cx="3037523" cy="35433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750"/>
                </a:lnSpc>
                <a:buNone/>
                <a:defRPr/>
              </a:pPr>
              <a:r>
                <a:rPr lang="en-US">
                  <a:solidFill>
                    <a:srgbClr val="1E3063"/>
                  </a:solidFill>
                  <a:ea typeface="Instrument Sans Semi Bold"/>
                  <a:cs typeface="Instrument Sans Semi Bold"/>
                </a:rPr>
                <a:t>Residential Complexes</a:t>
              </a:r>
              <a:endParaRPr lang="en-US"/>
            </a:p>
          </p:txBody>
        </p:sp>
        <p:sp>
          <p:nvSpPr>
            <p:cNvPr id="12" name="Text 9"/>
            <p:cNvSpPr/>
            <p:nvPr/>
          </p:nvSpPr>
          <p:spPr bwMode="auto">
            <a:xfrm>
              <a:off x="1020604" y="5469850"/>
              <a:ext cx="7102793" cy="36290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850"/>
                </a:lnSpc>
                <a:buNone/>
                <a:defRPr/>
              </a:pPr>
              <a:r>
                <a:rPr lang="en-US" sz="1400">
                  <a:solidFill>
                    <a:srgbClr val="1E3063"/>
                  </a:solidFill>
                  <a:ea typeface="Instrument Sans Medium"/>
                  <a:cs typeface="Instrument Sans Medium"/>
                </a:rPr>
                <a:t>Improve recycling and disposal at home environments.</a:t>
              </a:r>
              <a:endParaRPr lang="en-US" sz="1400"/>
            </a:p>
          </p:txBody>
        </p:sp>
      </p:grpSp>
      <p:grpSp>
        <p:nvGrpSpPr>
          <p:cNvPr id="916390925" name="Group 20"/>
          <p:cNvGrpSpPr/>
          <p:nvPr/>
        </p:nvGrpSpPr>
        <p:grpSpPr bwMode="auto">
          <a:xfrm>
            <a:off x="383243" y="5373308"/>
            <a:ext cx="6680029" cy="873730"/>
            <a:chOff x="793790" y="6286381"/>
            <a:chExt cx="7556421" cy="1306949"/>
          </a:xfrm>
        </p:grpSpPr>
        <p:sp>
          <p:nvSpPr>
            <p:cNvPr id="13" name="Shape 10"/>
            <p:cNvSpPr/>
            <p:nvPr/>
          </p:nvSpPr>
          <p:spPr bwMode="auto">
            <a:xfrm>
              <a:off x="793790" y="6286381"/>
              <a:ext cx="7556421" cy="1306949"/>
            </a:xfrm>
            <a:prstGeom prst="roundRect">
              <a:avLst>
                <a:gd name="adj" fmla="val 15620"/>
              </a:avLst>
            </a:prstGeom>
            <a:solidFill>
              <a:srgbClr val="CEE6FD"/>
            </a:solidFill>
            <a:ln/>
          </p:spPr>
        </p:sp>
        <p:sp>
          <p:nvSpPr>
            <p:cNvPr id="14" name="Text 11"/>
            <p:cNvSpPr/>
            <p:nvPr/>
          </p:nvSpPr>
          <p:spPr bwMode="auto">
            <a:xfrm>
              <a:off x="1020604" y="6467832"/>
              <a:ext cx="3155633" cy="35433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750"/>
                </a:lnSpc>
                <a:buNone/>
                <a:defRPr/>
              </a:pPr>
              <a:r>
                <a:rPr lang="en-US">
                  <a:solidFill>
                    <a:srgbClr val="1E3063"/>
                  </a:solidFill>
                  <a:ea typeface="Instrument Sans Semi Bold"/>
                  <a:cs typeface="Instrument Sans Semi Bold"/>
                </a:rPr>
                <a:t>Educational Institutions</a:t>
              </a:r>
              <a:endParaRPr lang="en-US"/>
            </a:p>
          </p:txBody>
        </p:sp>
        <p:sp>
          <p:nvSpPr>
            <p:cNvPr id="15" name="Text 12"/>
            <p:cNvSpPr/>
            <p:nvPr/>
          </p:nvSpPr>
          <p:spPr bwMode="auto">
            <a:xfrm>
              <a:off x="1020604" y="7003613"/>
              <a:ext cx="7102793" cy="36290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850"/>
                </a:lnSpc>
                <a:buNone/>
                <a:defRPr/>
              </a:pPr>
              <a:r>
                <a:rPr lang="en-US" sz="1400">
                  <a:solidFill>
                    <a:srgbClr val="1E3063"/>
                  </a:solidFill>
                  <a:ea typeface="Instrument Sans Medium"/>
                  <a:cs typeface="Instrument Sans Medium"/>
                </a:rPr>
                <a:t>Promote environmental awareness and responsibility in schools.</a:t>
              </a:r>
              <a:endParaRPr lang="en-US" sz="1400"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934639196" name="Image 0" descr="preencoded.png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0" y="0"/>
            <a:ext cx="12237950" cy="1944547"/>
          </a:xfrm>
          <a:prstGeom prst="rect">
            <a:avLst/>
          </a:prstGeom>
        </p:spPr>
      </p:pic>
      <p:sp>
        <p:nvSpPr>
          <p:cNvPr id="1398358354" name="Text 0"/>
          <p:cNvSpPr/>
          <p:nvPr/>
        </p:nvSpPr>
        <p:spPr bwMode="auto">
          <a:xfrm>
            <a:off x="167428" y="1871492"/>
            <a:ext cx="4617508" cy="4629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50"/>
              </a:lnSpc>
              <a:buNone/>
              <a:defRPr/>
            </a:pPr>
            <a:r>
              <a:rPr lang="en-US" sz="3200">
                <a:solidFill>
                  <a:srgbClr val="091C53"/>
                </a:solidFill>
                <a:ea typeface="Instrument Sans Semi Bold"/>
                <a:cs typeface="Instrument Sans Semi Bold"/>
              </a:rPr>
              <a:t>Benefits of the Smart Dustbin</a:t>
            </a:r>
            <a:endParaRPr lang="en-US" sz="3200"/>
          </a:p>
        </p:txBody>
      </p:sp>
      <p:sp>
        <p:nvSpPr>
          <p:cNvPr id="210408822" name="Text 1"/>
          <p:cNvSpPr/>
          <p:nvPr/>
        </p:nvSpPr>
        <p:spPr bwMode="auto">
          <a:xfrm>
            <a:off x="167428" y="2730539"/>
            <a:ext cx="4924312" cy="488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600"/>
              </a:lnSpc>
              <a:buNone/>
              <a:defRPr/>
            </a:pPr>
            <a:r>
              <a:rPr lang="en-US" sz="2800">
                <a:solidFill>
                  <a:srgbClr val="1E3063"/>
                </a:solidFill>
                <a:ea typeface="Instrument Sans Semi Bold"/>
                <a:cs typeface="Instrument Sans Semi Bold"/>
              </a:rPr>
              <a:t>30%</a:t>
            </a:r>
            <a:endParaRPr lang="en-US" sz="2800"/>
          </a:p>
        </p:txBody>
      </p:sp>
      <p:sp>
        <p:nvSpPr>
          <p:cNvPr id="418882602" name="Text 2"/>
          <p:cNvSpPr/>
          <p:nvPr/>
        </p:nvSpPr>
        <p:spPr bwMode="auto">
          <a:xfrm>
            <a:off x="1671457" y="3429000"/>
            <a:ext cx="2038804" cy="2315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  <a:defRPr/>
            </a:pPr>
            <a:r>
              <a:rPr lang="en-US" sz="1600">
                <a:solidFill>
                  <a:srgbClr val="1E3063"/>
                </a:solidFill>
                <a:ea typeface="Instrument Sans Semi Bold"/>
                <a:cs typeface="Instrument Sans Semi Bold"/>
              </a:rPr>
              <a:t>Reduction in landfill waste</a:t>
            </a:r>
            <a:endParaRPr lang="en-US" sz="1600"/>
          </a:p>
        </p:txBody>
      </p:sp>
      <p:sp>
        <p:nvSpPr>
          <p:cNvPr id="1048799460" name="Text 3"/>
          <p:cNvSpPr/>
          <p:nvPr/>
        </p:nvSpPr>
        <p:spPr bwMode="auto">
          <a:xfrm>
            <a:off x="167428" y="3854356"/>
            <a:ext cx="4924312" cy="2370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  <a:defRPr/>
            </a:pPr>
            <a:r>
              <a:rPr lang="en-US" sz="1200">
                <a:solidFill>
                  <a:srgbClr val="1E3063"/>
                </a:solidFill>
                <a:ea typeface="Instrument Sans Medium"/>
                <a:cs typeface="Instrument Sans Medium"/>
              </a:rPr>
              <a:t>Automatically segregates waste to minimize landfill-bound garbage by 30%</a:t>
            </a:r>
            <a:endParaRPr lang="en-US" sz="1200"/>
          </a:p>
        </p:txBody>
      </p:sp>
      <p:sp>
        <p:nvSpPr>
          <p:cNvPr id="1300222454" name="Text 4"/>
          <p:cNvSpPr/>
          <p:nvPr/>
        </p:nvSpPr>
        <p:spPr bwMode="auto">
          <a:xfrm>
            <a:off x="6995431" y="2730539"/>
            <a:ext cx="4924400" cy="488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600"/>
              </a:lnSpc>
              <a:buNone/>
              <a:defRPr/>
            </a:pPr>
            <a:r>
              <a:rPr lang="en-US" sz="2800">
                <a:solidFill>
                  <a:srgbClr val="1E3063"/>
                </a:solidFill>
                <a:ea typeface="Instrument Sans Semi Bold"/>
                <a:cs typeface="Instrument Sans Semi Bold"/>
              </a:rPr>
              <a:t>25%</a:t>
            </a:r>
            <a:endParaRPr lang="en-US" sz="2800"/>
          </a:p>
        </p:txBody>
      </p:sp>
      <p:sp>
        <p:nvSpPr>
          <p:cNvPr id="565100219" name="Text 5"/>
          <p:cNvSpPr/>
          <p:nvPr/>
        </p:nvSpPr>
        <p:spPr bwMode="auto">
          <a:xfrm>
            <a:off x="8262305" y="3409415"/>
            <a:ext cx="2388402" cy="2315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  <a:defRPr/>
            </a:pPr>
            <a:r>
              <a:rPr lang="en-US" sz="1600">
                <a:solidFill>
                  <a:srgbClr val="1E3063"/>
                </a:solidFill>
                <a:ea typeface="Instrument Sans Semi Bold"/>
                <a:cs typeface="Instrument Sans Semi Bold"/>
              </a:rPr>
              <a:t>Increase in recycling efficiency</a:t>
            </a:r>
            <a:endParaRPr lang="en-US" sz="1600"/>
          </a:p>
        </p:txBody>
      </p:sp>
      <p:sp>
        <p:nvSpPr>
          <p:cNvPr id="841628006" name="Text 6"/>
          <p:cNvSpPr/>
          <p:nvPr/>
        </p:nvSpPr>
        <p:spPr bwMode="auto">
          <a:xfrm>
            <a:off x="6994306" y="3848575"/>
            <a:ext cx="4924400" cy="4740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  <a:defRPr/>
            </a:pPr>
            <a:r>
              <a:rPr lang="en-US" sz="1200">
                <a:solidFill>
                  <a:srgbClr val="1E3063"/>
                </a:solidFill>
                <a:ea typeface="Instrument Sans Medium"/>
                <a:cs typeface="Instrument Sans Medium"/>
              </a:rPr>
              <a:t>Enhances recycling rates by 25% through precise waste classification and separation</a:t>
            </a:r>
            <a:endParaRPr lang="en-US" sz="1200"/>
          </a:p>
        </p:txBody>
      </p:sp>
      <p:grpSp>
        <p:nvGrpSpPr>
          <p:cNvPr id="547878778" name="Group 15"/>
          <p:cNvGrpSpPr/>
          <p:nvPr/>
        </p:nvGrpSpPr>
        <p:grpSpPr bwMode="auto">
          <a:xfrm>
            <a:off x="167428" y="4801483"/>
            <a:ext cx="4924312" cy="1525664"/>
            <a:chOff x="167428" y="5105836"/>
            <a:chExt cx="4924312" cy="1525664"/>
          </a:xfrm>
        </p:grpSpPr>
        <p:sp>
          <p:nvSpPr>
            <p:cNvPr id="10" name="Text 7"/>
            <p:cNvSpPr/>
            <p:nvPr/>
          </p:nvSpPr>
          <p:spPr bwMode="auto">
            <a:xfrm>
              <a:off x="167428" y="5105836"/>
              <a:ext cx="4924312" cy="48890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4600"/>
                </a:lnSpc>
                <a:buNone/>
                <a:defRPr/>
              </a:pPr>
              <a:r>
                <a:rPr lang="en-US" sz="2800">
                  <a:solidFill>
                    <a:srgbClr val="1E3063"/>
                  </a:solidFill>
                  <a:ea typeface="Instrument Sans Semi Bold"/>
                  <a:cs typeface="Instrument Sans Semi Bold"/>
                </a:rPr>
                <a:t>40%</a:t>
              </a:r>
              <a:endParaRPr lang="en-US" sz="2800"/>
            </a:p>
          </p:txBody>
        </p:sp>
        <p:sp>
          <p:nvSpPr>
            <p:cNvPr id="11" name="Text 8"/>
            <p:cNvSpPr/>
            <p:nvPr/>
          </p:nvSpPr>
          <p:spPr bwMode="auto">
            <a:xfrm>
              <a:off x="1671457" y="5828869"/>
              <a:ext cx="2084102" cy="231552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2150"/>
                </a:lnSpc>
                <a:buNone/>
                <a:defRPr/>
              </a:pPr>
              <a:r>
                <a:rPr lang="en-US" sz="1600">
                  <a:solidFill>
                    <a:srgbClr val="1E3063"/>
                  </a:solidFill>
                  <a:ea typeface="Instrument Sans Semi Bold"/>
                  <a:cs typeface="Instrument Sans Semi Bold"/>
                </a:rPr>
                <a:t>Saving in operational costs</a:t>
              </a:r>
              <a:endParaRPr lang="en-US" sz="1600"/>
            </a:p>
          </p:txBody>
        </p:sp>
        <p:sp>
          <p:nvSpPr>
            <p:cNvPr id="12" name="Text 9"/>
            <p:cNvSpPr/>
            <p:nvPr/>
          </p:nvSpPr>
          <p:spPr bwMode="auto">
            <a:xfrm>
              <a:off x="167428" y="6157438"/>
              <a:ext cx="4924312" cy="474061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ctr">
                <a:lnSpc>
                  <a:spcPts val="2200"/>
                </a:lnSpc>
                <a:buNone/>
                <a:defRPr/>
              </a:pPr>
              <a:r>
                <a:rPr lang="en-US" sz="1200">
                  <a:solidFill>
                    <a:srgbClr val="1E3063"/>
                  </a:solidFill>
                  <a:ea typeface="Instrument Sans Medium"/>
                  <a:cs typeface="Instrument Sans Medium"/>
                </a:rPr>
                <a:t>Reduces waste collection frequency and labor costs by 40% via real-time fill level monitoring</a:t>
              </a:r>
              <a:endParaRPr lang="en-US" sz="1200"/>
            </a:p>
          </p:txBody>
        </p:sp>
      </p:grpSp>
      <p:grpSp>
        <p:nvGrpSpPr>
          <p:cNvPr id="1281950833" name="Group 16"/>
          <p:cNvGrpSpPr/>
          <p:nvPr/>
        </p:nvGrpSpPr>
        <p:grpSpPr bwMode="auto">
          <a:xfrm>
            <a:off x="6994306" y="4801483"/>
            <a:ext cx="4924400" cy="1521959"/>
            <a:chOff x="6994306" y="4702904"/>
            <a:chExt cx="4924400" cy="1521959"/>
          </a:xfrm>
        </p:grpSpPr>
        <p:sp>
          <p:nvSpPr>
            <p:cNvPr id="13" name="Text 10"/>
            <p:cNvSpPr/>
            <p:nvPr/>
          </p:nvSpPr>
          <p:spPr bwMode="auto">
            <a:xfrm>
              <a:off x="6994306" y="4702904"/>
              <a:ext cx="4924400" cy="48890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4600"/>
                </a:lnSpc>
                <a:buNone/>
                <a:defRPr/>
              </a:pPr>
              <a:r>
                <a:rPr lang="en-US" sz="2800">
                  <a:solidFill>
                    <a:srgbClr val="1E3063"/>
                  </a:solidFill>
                  <a:ea typeface="Instrument Sans Semi Bold"/>
                  <a:cs typeface="Instrument Sans Semi Bold"/>
                </a:rPr>
                <a:t>20%</a:t>
              </a:r>
              <a:endParaRPr lang="en-US" sz="2800"/>
            </a:p>
          </p:txBody>
        </p:sp>
        <p:sp>
          <p:nvSpPr>
            <p:cNvPr id="14" name="Text 11"/>
            <p:cNvSpPr/>
            <p:nvPr/>
          </p:nvSpPr>
          <p:spPr bwMode="auto">
            <a:xfrm>
              <a:off x="8625796" y="5393998"/>
              <a:ext cx="1661420" cy="231552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2150"/>
                </a:lnSpc>
                <a:buNone/>
                <a:defRPr/>
              </a:pPr>
              <a:r>
                <a:rPr lang="en-US" sz="1600">
                  <a:solidFill>
                    <a:srgbClr val="1E3063"/>
                  </a:solidFill>
                  <a:ea typeface="Instrument Sans Semi Bold"/>
                  <a:cs typeface="Instrument Sans Semi Bold"/>
                </a:rPr>
                <a:t>Energy savings</a:t>
              </a:r>
              <a:endParaRPr lang="en-US" sz="1600"/>
            </a:p>
          </p:txBody>
        </p:sp>
        <p:sp>
          <p:nvSpPr>
            <p:cNvPr id="15" name="Text 12"/>
            <p:cNvSpPr/>
            <p:nvPr/>
          </p:nvSpPr>
          <p:spPr bwMode="auto">
            <a:xfrm>
              <a:off x="6994306" y="5750801"/>
              <a:ext cx="4924400" cy="474061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ctr">
                <a:lnSpc>
                  <a:spcPts val="2200"/>
                </a:lnSpc>
                <a:buNone/>
                <a:defRPr/>
              </a:pPr>
              <a:r>
                <a:rPr lang="en-US" sz="1200">
                  <a:solidFill>
                    <a:srgbClr val="1E3063"/>
                  </a:solidFill>
                  <a:ea typeface="Instrument Sans Medium"/>
                  <a:cs typeface="Instrument Sans Medium"/>
                </a:rPr>
                <a:t>Optimizes waste processing and collection routes, cutting energy consumption by 20%</a:t>
              </a:r>
              <a:endParaRPr lang="en-US" sz="1200"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836361535" name="Image 0" descr="preencoded.png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0" y="0"/>
            <a:ext cx="4803494" cy="6862135"/>
          </a:xfrm>
          <a:prstGeom prst="rect">
            <a:avLst/>
          </a:prstGeom>
        </p:spPr>
      </p:pic>
      <p:sp>
        <p:nvSpPr>
          <p:cNvPr id="1918673326" name="Text 0"/>
          <p:cNvSpPr/>
          <p:nvPr/>
        </p:nvSpPr>
        <p:spPr bwMode="auto">
          <a:xfrm>
            <a:off x="4803494" y="908426"/>
            <a:ext cx="7176303" cy="7467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  <a:defRPr/>
            </a:pPr>
            <a:r>
              <a:rPr lang="en-US" sz="4000" dirty="0">
                <a:solidFill>
                  <a:srgbClr val="091C53"/>
                </a:solidFill>
                <a:ea typeface="Instrument Sans Semi Bold"/>
                <a:cs typeface="Instrument Sans Semi Bold"/>
              </a:rPr>
              <a:t>Key Takeaways &amp; Next Steps</a:t>
            </a:r>
            <a:endParaRPr lang="en-US" sz="4000" dirty="0"/>
          </a:p>
        </p:txBody>
      </p:sp>
      <p:sp>
        <p:nvSpPr>
          <p:cNvPr id="12929525" name="Shape 1"/>
          <p:cNvSpPr/>
          <p:nvPr/>
        </p:nvSpPr>
        <p:spPr bwMode="auto">
          <a:xfrm>
            <a:off x="5222588" y="2233269"/>
            <a:ext cx="162024" cy="899036"/>
          </a:xfrm>
          <a:prstGeom prst="roundRect">
            <a:avLst>
              <a:gd name="adj" fmla="val 120071"/>
            </a:avLst>
          </a:prstGeom>
          <a:solidFill>
            <a:srgbClr val="CEE6FD"/>
          </a:solidFill>
          <a:ln/>
        </p:spPr>
      </p:sp>
      <p:sp>
        <p:nvSpPr>
          <p:cNvPr id="1777042637" name="Text 2"/>
          <p:cNvSpPr/>
          <p:nvPr/>
        </p:nvSpPr>
        <p:spPr bwMode="auto">
          <a:xfrm>
            <a:off x="5732770" y="2190293"/>
            <a:ext cx="3311476" cy="3733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  <a:defRPr/>
            </a:pPr>
            <a:r>
              <a:rPr lang="en-US" dirty="0">
                <a:solidFill>
                  <a:srgbClr val="1E3063"/>
                </a:solidFill>
                <a:ea typeface="Instrument Sans Semi Bold"/>
                <a:cs typeface="Instrument Sans Semi Bold"/>
              </a:rPr>
              <a:t>Smart Design:</a:t>
            </a:r>
            <a:endParaRPr lang="en-US" dirty="0"/>
          </a:p>
        </p:txBody>
      </p:sp>
      <p:sp>
        <p:nvSpPr>
          <p:cNvPr id="899753934" name="Text 3"/>
          <p:cNvSpPr/>
          <p:nvPr/>
        </p:nvSpPr>
        <p:spPr bwMode="auto">
          <a:xfrm>
            <a:off x="5732770" y="2611981"/>
            <a:ext cx="6714745" cy="382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  <a:defRPr/>
            </a:pPr>
            <a:r>
              <a:rPr lang="en-US" sz="1400" dirty="0">
                <a:solidFill>
                  <a:srgbClr val="1E3063"/>
                </a:solidFill>
                <a:ea typeface="Instrument Sans Medium"/>
                <a:cs typeface="Instrument Sans Medium"/>
              </a:rPr>
              <a:t>Enhances waste management efficiency</a:t>
            </a:r>
            <a:endParaRPr lang="en-US" sz="1400" dirty="0"/>
          </a:p>
        </p:txBody>
      </p:sp>
      <p:sp>
        <p:nvSpPr>
          <p:cNvPr id="2022497843" name="Shape 4"/>
          <p:cNvSpPr/>
          <p:nvPr/>
        </p:nvSpPr>
        <p:spPr bwMode="auto">
          <a:xfrm>
            <a:off x="5562749" y="3313404"/>
            <a:ext cx="162024" cy="899036"/>
          </a:xfrm>
          <a:prstGeom prst="roundRect">
            <a:avLst>
              <a:gd name="adj" fmla="val 120071"/>
            </a:avLst>
          </a:prstGeom>
          <a:solidFill>
            <a:srgbClr val="CEE6FD"/>
          </a:solidFill>
          <a:ln/>
        </p:spPr>
      </p:sp>
      <p:sp>
        <p:nvSpPr>
          <p:cNvPr id="1079469798" name="Text 5"/>
          <p:cNvSpPr/>
          <p:nvPr/>
        </p:nvSpPr>
        <p:spPr bwMode="auto">
          <a:xfrm>
            <a:off x="6072931" y="3270428"/>
            <a:ext cx="3160574" cy="3733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  <a:defRPr/>
            </a:pPr>
            <a:r>
              <a:rPr lang="en-US">
                <a:solidFill>
                  <a:srgbClr val="1E3063"/>
                </a:solidFill>
                <a:ea typeface="Instrument Sans Semi Bold"/>
                <a:cs typeface="Instrument Sans Semi Bold"/>
              </a:rPr>
              <a:t>Refine sensor algorithms</a:t>
            </a:r>
            <a:endParaRPr lang="en-US"/>
          </a:p>
        </p:txBody>
      </p:sp>
      <p:sp>
        <p:nvSpPr>
          <p:cNvPr id="2035472835" name="Text 6"/>
          <p:cNvSpPr/>
          <p:nvPr/>
        </p:nvSpPr>
        <p:spPr bwMode="auto">
          <a:xfrm>
            <a:off x="6072931" y="3718121"/>
            <a:ext cx="6390585" cy="382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  <a:defRPr/>
            </a:pPr>
            <a:r>
              <a:rPr lang="en-US" sz="1400">
                <a:solidFill>
                  <a:srgbClr val="1E3063"/>
                </a:solidFill>
                <a:ea typeface="Instrument Sans Medium"/>
                <a:cs typeface="Instrument Sans Medium"/>
              </a:rPr>
              <a:t>Improve accuracy in waste classification and sorting.</a:t>
            </a:r>
            <a:endParaRPr lang="en-US" sz="1400"/>
          </a:p>
        </p:txBody>
      </p:sp>
      <p:sp>
        <p:nvSpPr>
          <p:cNvPr id="1233650160" name="Shape 7"/>
          <p:cNvSpPr/>
          <p:nvPr/>
        </p:nvSpPr>
        <p:spPr bwMode="auto">
          <a:xfrm>
            <a:off x="5903030" y="4393539"/>
            <a:ext cx="162024" cy="899036"/>
          </a:xfrm>
          <a:prstGeom prst="roundRect">
            <a:avLst>
              <a:gd name="adj" fmla="val 120071"/>
            </a:avLst>
          </a:prstGeom>
          <a:solidFill>
            <a:srgbClr val="CEE6FD"/>
          </a:solidFill>
          <a:ln/>
        </p:spPr>
      </p:sp>
      <p:sp>
        <p:nvSpPr>
          <p:cNvPr id="718370094" name="Text 8"/>
          <p:cNvSpPr/>
          <p:nvPr/>
        </p:nvSpPr>
        <p:spPr bwMode="auto">
          <a:xfrm>
            <a:off x="6413212" y="4393539"/>
            <a:ext cx="2701851" cy="3733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  <a:defRPr/>
            </a:pPr>
            <a:r>
              <a:rPr lang="en-US">
                <a:solidFill>
                  <a:srgbClr val="1E3063"/>
                </a:solidFill>
                <a:ea typeface="Instrument Sans Semi Bold"/>
                <a:cs typeface="Instrument Sans Semi Bold"/>
              </a:rPr>
              <a:t>Expand deployment</a:t>
            </a:r>
            <a:endParaRPr lang="en-US"/>
          </a:p>
        </p:txBody>
      </p:sp>
      <p:sp>
        <p:nvSpPr>
          <p:cNvPr id="2124904254" name="Text 9"/>
          <p:cNvSpPr/>
          <p:nvPr/>
        </p:nvSpPr>
        <p:spPr bwMode="auto">
          <a:xfrm>
            <a:off x="6413212" y="4841718"/>
            <a:ext cx="6066313" cy="382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  <a:defRPr/>
            </a:pPr>
            <a:r>
              <a:rPr lang="en-US" sz="1400">
                <a:solidFill>
                  <a:srgbClr val="1E3063"/>
                </a:solidFill>
                <a:ea typeface="Instrument Sans Medium"/>
                <a:cs typeface="Instrument Sans Medium"/>
              </a:rPr>
              <a:t>Scale the system for widespread urban and residential use.</a:t>
            </a:r>
            <a:endParaRPr lang="en-US" sz="14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">
      <a:majorFont>
        <a:latin typeface="Calibri Light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</TotalTime>
  <Words>545</Words>
  <Application>Microsoft Office PowerPoint</Application>
  <PresentationFormat>Widescreen</PresentationFormat>
  <Paragraphs>93</Paragraphs>
  <Slides>10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Arial</vt:lpstr>
      <vt:lpstr>Arial Black</vt:lpstr>
      <vt:lpstr>Calibri</vt:lpstr>
      <vt:lpstr>Calibri Light</vt:lpstr>
      <vt:lpstr>Instrument Sans Medium</vt:lpstr>
      <vt:lpstr>Instrument Sans Semi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WPS Presentation</dc:title>
  <dc:creator>Chamelion</dc:creator>
  <cp:lastModifiedBy>dell</cp:lastModifiedBy>
  <cp:revision>10</cp:revision>
  <dcterms:created xsi:type="dcterms:W3CDTF">2025-04-24T10:28:18Z</dcterms:created>
  <dcterms:modified xsi:type="dcterms:W3CDTF">2025-04-25T04:29:43Z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1ED641CFE2B644C9AA272604631A5005_11</vt:lpwstr>
  </property>
  <property fmtid="{D5CDD505-2E9C-101B-9397-08002B2CF9AE}" pid="3" name="KSOProductBuildVer">
    <vt:lpwstr>2057-12.2.0.20796</vt:lpwstr>
  </property>
</Properties>
</file>